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73" r:id="rId4"/>
    <p:sldId id="304" r:id="rId5"/>
    <p:sldId id="308" r:id="rId6"/>
    <p:sldId id="309" r:id="rId7"/>
    <p:sldId id="310" r:id="rId8"/>
    <p:sldId id="306" r:id="rId9"/>
    <p:sldId id="303" r:id="rId10"/>
    <p:sldId id="305" r:id="rId11"/>
    <p:sldId id="307" r:id="rId12"/>
    <p:sldId id="258" r:id="rId13"/>
    <p:sldId id="259" r:id="rId14"/>
    <p:sldId id="290" r:id="rId15"/>
    <p:sldId id="260" r:id="rId16"/>
    <p:sldId id="272" r:id="rId17"/>
    <p:sldId id="298" r:id="rId18"/>
    <p:sldId id="299" r:id="rId19"/>
    <p:sldId id="300" r:id="rId20"/>
    <p:sldId id="301" r:id="rId21"/>
    <p:sldId id="302" r:id="rId22"/>
    <p:sldId id="296" r:id="rId23"/>
    <p:sldId id="297" r:id="rId24"/>
    <p:sldId id="261" r:id="rId25"/>
    <p:sldId id="262" r:id="rId26"/>
    <p:sldId id="274" r:id="rId27"/>
    <p:sldId id="276" r:id="rId28"/>
    <p:sldId id="275" r:id="rId29"/>
    <p:sldId id="289" r:id="rId30"/>
    <p:sldId id="263" r:id="rId31"/>
    <p:sldId id="264" r:id="rId32"/>
    <p:sldId id="267" r:id="rId33"/>
    <p:sldId id="266" r:id="rId34"/>
    <p:sldId id="268" r:id="rId35"/>
    <p:sldId id="288" r:id="rId36"/>
    <p:sldId id="270" r:id="rId37"/>
    <p:sldId id="271" r:id="rId38"/>
    <p:sldId id="277" r:id="rId39"/>
    <p:sldId id="278" r:id="rId40"/>
    <p:sldId id="279" r:id="rId41"/>
    <p:sldId id="280" r:id="rId42"/>
    <p:sldId id="281" r:id="rId43"/>
    <p:sldId id="269" r:id="rId44"/>
    <p:sldId id="287" r:id="rId45"/>
    <p:sldId id="283" r:id="rId46"/>
    <p:sldId id="284" r:id="rId47"/>
    <p:sldId id="285" r:id="rId48"/>
    <p:sldId id="286" r:id="rId49"/>
    <p:sldId id="291" r:id="rId50"/>
    <p:sldId id="293" r:id="rId51"/>
    <p:sldId id="294" r:id="rId52"/>
    <p:sldId id="265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031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-1860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3556"/>
            <a:ext cx="9144000" cy="692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Placeholder 1"/>
          <p:cNvSpPr>
            <a:spLocks noGrp="1"/>
          </p:cNvSpPr>
          <p:nvPr>
            <p:ph type="ctrTitle"/>
          </p:nvPr>
        </p:nvSpPr>
        <p:spPr>
          <a:xfrm>
            <a:off x="685800" y="4076700"/>
            <a:ext cx="7772400" cy="94297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652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5219700"/>
            <a:ext cx="6400800" cy="879475"/>
          </a:xfrm>
        </p:spPr>
        <p:txBody>
          <a:bodyPr anchor="ctr" anchorCtr="1">
            <a:normAutofit/>
          </a:bodyPr>
          <a:lstStyle>
            <a:lvl1pPr marL="0" indent="0" algn="ctr">
              <a:buFont typeface="Arial" charset="0"/>
              <a:buNone/>
              <a:defRPr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fld id="{F5368B1C-D0DB-49D4-B4B7-B897541CB705}" type="datetimeFigureOut">
              <a:rPr lang="en-US" smtClean="0"/>
              <a:pPr>
                <a:defRPr/>
              </a:pPr>
              <a:t>2/21/2016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3638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76250"/>
          </a:xfrm>
        </p:spPr>
        <p:txBody>
          <a:bodyPr/>
          <a:lstStyle>
            <a:lvl1pPr>
              <a:defRPr sz="1200" b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391AFD6-1AE9-4580-A04C-2A7171B16A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8021638" y="6356350"/>
            <a:ext cx="969962" cy="363538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fld id="{6E954588-8532-426F-A2EF-680516B179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9013"/>
            <a:ext cx="4038600" cy="5135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9013"/>
            <a:ext cx="4038600" cy="5135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A2889-C6B3-438A-A129-4955AE64ED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0539A-103D-4EE8-97B4-73A33AF675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175" y="76200"/>
            <a:ext cx="6838950" cy="5508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89013"/>
            <a:ext cx="4038600" cy="5135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9013"/>
            <a:ext cx="4038600" cy="5135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02C2E-5E4B-434D-8FB6-5C47AE26E5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7" cstate="print"/>
          <a:srcRect b="37083"/>
          <a:stretch>
            <a:fillRect/>
          </a:stretch>
        </p:blipFill>
        <p:spPr bwMode="auto">
          <a:xfrm>
            <a:off x="19050" y="0"/>
            <a:ext cx="91249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162175" y="76200"/>
            <a:ext cx="6838950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89013"/>
            <a:ext cx="8229600" cy="513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0888" y="6356350"/>
            <a:ext cx="6705600" cy="3635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200" b="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16838" y="6356350"/>
            <a:ext cx="969962" cy="3635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42602C2E-5E4B-434D-8FB6-5C47AE26E5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0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6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cseweb.ucsd.edu/classes/sp06/cse151/lectures/belief-propagation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u="sng" dirty="0" smtClean="0"/>
              <a:t>Square Jigsaw Puzzle Solver Literature Review</a:t>
            </a:r>
            <a:endParaRPr lang="en-US" sz="2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r>
              <a:rPr lang="en-US" b="1" dirty="0" smtClean="0">
                <a:solidFill>
                  <a:srgbClr val="000099"/>
                </a:solidFill>
              </a:rPr>
              <a:t>Prepared by: </a:t>
            </a:r>
            <a:r>
              <a:rPr lang="en-US" dirty="0" smtClean="0">
                <a:solidFill>
                  <a:schemeClr val="tx1"/>
                </a:solidFill>
              </a:rPr>
              <a:t>Zayd Hammoudeh</a:t>
            </a:r>
          </a:p>
          <a:p>
            <a:pPr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(zayd.hammoudeh@sjsu.edu)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</a:t>
            </a:r>
            <a:r>
              <a:rPr lang="en-US" b="1" dirty="0" smtClean="0"/>
              <a:t>References (Continued)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81871"/>
              </p:ext>
            </p:extLst>
          </p:nvPr>
        </p:nvGraphicFramePr>
        <p:xfrm>
          <a:off x="587230" y="1006680"/>
          <a:ext cx="8204432" cy="545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009"/>
                <a:gridCol w="7449423"/>
              </a:tblGrid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[6]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Yu-Xiang Zhao, Mu-Chun Su,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Zhong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-Lie Chou, and Jonathan Lee. 2007. A puzzle solver and its application in speech descrambling. In 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2007 annual Conference on International Conference on Computer Engineering and Applications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(CEA'07), 171-176.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[7]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Taeg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Sang,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Avidan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Shai and Freeman, William T. "A probabilistic image jigsaw puzzle solver." 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Proc. IEEE Conf. Computer Vision and Pattern Recognition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2010.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[8]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Taeg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Sang,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Avidan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Shai and Freeman, William T.  "The Patch Transform and Its Applications to Image Editing,"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Proc. IEEE Conf. Computer Vision and Pattern Recognition,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2008.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[9]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 smtClean="0"/>
                        <a:t>Sholomon</a:t>
                      </a:r>
                      <a:r>
                        <a:rPr lang="en-US" sz="1800" dirty="0" smtClean="0"/>
                        <a:t>, D.; David, O. E.; and Netanyahu, N. S. 2013. A genetic algorithm-based solver for very large jigsaw puzzles. In IEEE Conference on Computer Vision and Pattern Recognition, 1767–1774.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[10]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Pomeranz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D.;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Shemesh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M. &amp; Ben-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Shahar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O. (2011), A fully automated greedy square jigsaw puzzle solver.,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'CVPR' , IEEE Computer Society, , pp. </a:t>
                      </a: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9-16.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2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</a:t>
            </a:r>
            <a:r>
              <a:rPr lang="en-US" b="1" dirty="0" smtClean="0"/>
              <a:t>References (Continued)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31182"/>
              </p:ext>
            </p:extLst>
          </p:nvPr>
        </p:nvGraphicFramePr>
        <p:xfrm>
          <a:off x="587230" y="1006680"/>
          <a:ext cx="8204432" cy="204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009"/>
                <a:gridCol w="7449423"/>
              </a:tblGrid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[11]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[12]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[13]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[14]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[15]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Pairwise Affinity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Given two patches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i="1" dirty="0" err="1" smtClean="0"/>
              <a:t>pairwise</a:t>
            </a:r>
            <a:r>
              <a:rPr lang="en-US" i="1" dirty="0" smtClean="0"/>
              <a:t> affinity</a:t>
            </a:r>
            <a:r>
              <a:rPr lang="en-US" dirty="0" smtClean="0"/>
              <a:t> is a metric that measures the similarity between the two patches.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Range: </a:t>
            </a:r>
            <a:r>
              <a:rPr lang="en-US" dirty="0" smtClean="0"/>
              <a:t>(0, 1]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Importance: </a:t>
            </a:r>
            <a:r>
              <a:rPr lang="en-US" dirty="0" smtClean="0"/>
              <a:t>A higher </a:t>
            </a:r>
            <a:r>
              <a:rPr lang="en-US" dirty="0" err="1" smtClean="0"/>
              <a:t>pairwise</a:t>
            </a:r>
            <a:r>
              <a:rPr lang="en-US" dirty="0" smtClean="0"/>
              <a:t> affinity indicates an increased likelihood the two patches are close or adjacent to each other in the original (source) image.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shape and image content of the patches are used in determining </a:t>
            </a:r>
            <a:r>
              <a:rPr lang="en-US" dirty="0" err="1" smtClean="0"/>
              <a:t>pairwise</a:t>
            </a:r>
            <a:r>
              <a:rPr lang="en-US" dirty="0" smtClean="0"/>
              <a:t> affinity.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By limiting the image to square patches, the </a:t>
            </a:r>
            <a:r>
              <a:rPr lang="en-US" dirty="0" err="1" smtClean="0"/>
              <a:t>pairwise</a:t>
            </a:r>
            <a:r>
              <a:rPr lang="en-US" dirty="0" smtClean="0"/>
              <a:t> affinity becomes less reliable.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Only when </a:t>
            </a:r>
            <a:r>
              <a:rPr lang="en-US" dirty="0" err="1" smtClean="0"/>
              <a:t>pairwise</a:t>
            </a:r>
            <a:r>
              <a:rPr lang="en-US" dirty="0" smtClean="0"/>
              <a:t> affinity is low does the jigsaw puzzle problem become NP-Complete.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Graphical Model of the </a:t>
            </a:r>
            <a:br>
              <a:rPr lang="en-US" b="1" dirty="0" smtClean="0"/>
            </a:br>
            <a:r>
              <a:rPr lang="en-US" b="1" dirty="0" smtClean="0"/>
              <a:t>Jigsaw Puzzle Problem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Jigsaw Puzzle Problem can be modeled using a graph: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Node: </a:t>
            </a:r>
            <a:r>
              <a:rPr lang="en-US" dirty="0" smtClean="0"/>
              <a:t>Represents a patch location in the source image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Node Label: </a:t>
            </a:r>
            <a:r>
              <a:rPr lang="en-US" dirty="0" smtClean="0"/>
              <a:t>Patch Contents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Edges: </a:t>
            </a:r>
            <a:r>
              <a:rPr lang="en-US" dirty="0" smtClean="0"/>
              <a:t>Link neighboring patches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Jigsaw Puzzle Problem Reduction: </a:t>
            </a:r>
            <a:r>
              <a:rPr lang="en-US" dirty="0" smtClean="0"/>
              <a:t>Find the most likely patch configuration to cover the graph.</a:t>
            </a:r>
          </a:p>
        </p:txBody>
      </p:sp>
      <p:pic>
        <p:nvPicPr>
          <p:cNvPr id="18435" name="Picture 3" descr="Jigsaw Puzzle Example.png"/>
          <p:cNvPicPr>
            <a:picLocks noChangeAspect="1"/>
          </p:cNvPicPr>
          <p:nvPr/>
        </p:nvPicPr>
        <p:blipFill>
          <a:blip r:embed="rId2"/>
          <a:srcRect l="67500" t="2441" r="833" b="2374"/>
          <a:stretch>
            <a:fillRect/>
          </a:stretch>
        </p:blipFill>
        <p:spPr bwMode="auto">
          <a:xfrm>
            <a:off x="2895600" y="3200400"/>
            <a:ext cx="2895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182938" y="33607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82938" y="36988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82938" y="40132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82938" y="43338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2938" y="46704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82938" y="49847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82938" y="53054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82938" y="5643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82938" y="59563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86088" y="35480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986088" y="3848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986088" y="41830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986088" y="4483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986088" y="48307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986088" y="51292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2986088" y="54657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2986088" y="57658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16313" y="33670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6313" y="37052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16313" y="4017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16313" y="43386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16313" y="4676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16313" y="4991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16313" y="5311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16313" y="56483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516313" y="59626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3319463" y="3554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3319463" y="3852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3319463" y="4189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3319463" y="4487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3319463" y="4837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319463" y="5135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3319463" y="5472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319463" y="5770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27463" y="33670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27463" y="37052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827463" y="4017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27463" y="43386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27463" y="4676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827463" y="4991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27463" y="5311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827463" y="56483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27463" y="59626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3630613" y="3554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3630613" y="3852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630613" y="4189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630613" y="4487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3630613" y="4837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3630613" y="5135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630613" y="5472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630613" y="5770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171950" y="33924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171950" y="3730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171950" y="40449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71950" y="4365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171950" y="4702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171950" y="50165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171950" y="5337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71950" y="5675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171950" y="59880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975100" y="3579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975100" y="3878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3975100" y="4214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3975100" y="45148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3975100" y="4862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3975100" y="5160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3975100" y="5497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975100" y="57975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40238" y="33924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440238" y="3730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440238" y="40449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40238" y="4365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40238" y="4702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440238" y="50165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440238" y="5337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40238" y="5675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440238" y="59880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4243388" y="3579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4243388" y="3878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4243388" y="4214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4243388" y="45148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4243388" y="4862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4243388" y="5160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243388" y="5497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243388" y="57975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773613" y="33988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773613" y="37369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773613" y="4049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773613" y="43703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773613" y="47085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773613" y="5021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773613" y="53419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773613" y="56800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773613" y="59944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4576763" y="3586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4576763" y="3884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>
            <a:off x="4576763" y="4221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4576763" y="4519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4576763" y="4868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4576763" y="5167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>
            <a:off x="4576763" y="5503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4576763" y="5802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83175" y="33988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083175" y="37369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083175" y="4049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083175" y="43703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083175" y="47085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083175" y="5021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83175" y="53419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083175" y="56800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083175" y="59944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4886325" y="3586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>
            <a:off x="4886325" y="3884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4886325" y="4221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>
            <a:off x="4886325" y="4519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886325" y="4868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4886325" y="5167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4886325" y="5503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>
            <a:off x="4886325" y="5802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5429250" y="34242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5429250" y="37623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429250" y="40767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429250" y="43973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429250" y="47339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429250" y="50482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429250" y="53689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429250" y="57070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429250" y="60198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5232400" y="3611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5232400" y="39100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5232400" y="4246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5232400" y="45466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5232400" y="4894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5232400" y="5192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5400000">
            <a:off x="5232400" y="5529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5400000">
            <a:off x="5232400" y="5827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5400000">
            <a:off x="5580063" y="3554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5400000">
            <a:off x="5580063" y="3852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5400000">
            <a:off x="5580063" y="4189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>
            <a:off x="5580063" y="4487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5580063" y="4837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5580063" y="5135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5580063" y="5472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>
            <a:off x="5580063" y="5770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Background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Previous Research into the Graphical Model and New Extensions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</a:t>
            </a:r>
            <a:r>
              <a:rPr lang="en-US" i="1" dirty="0" smtClean="0"/>
              <a:t>et al</a:t>
            </a:r>
            <a:r>
              <a:rPr lang="en-US" dirty="0" smtClean="0"/>
              <a:t>. solved the patch configuration problem in their previous </a:t>
            </a:r>
            <a:r>
              <a:rPr lang="en-US" i="1" dirty="0" smtClean="0"/>
              <a:t>patch transform </a:t>
            </a:r>
            <a:r>
              <a:rPr lang="en-US" dirty="0" smtClean="0"/>
              <a:t>work (2008), but this work assumed access to a low-resolution version of the original image.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 many jigsaw puzzle problem scenarios, this assumption is not valid.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paper evaluates two methods to address this issue: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 smtClean="0"/>
              <a:t>Dense-and-Noisy</a:t>
            </a:r>
            <a:r>
              <a:rPr lang="en-US" dirty="0" smtClean="0"/>
              <a:t> Local Evidence – Estimate a low resolution image from the set of patches.  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 smtClean="0"/>
              <a:t>Spare-and-Accurate</a:t>
            </a:r>
            <a:r>
              <a:rPr lang="en-US" dirty="0" smtClean="0"/>
              <a:t> Local Evidence – Fix a small number of </a:t>
            </a:r>
            <a:r>
              <a:rPr lang="en-US" i="1" dirty="0" smtClean="0"/>
              <a:t>anchor </a:t>
            </a:r>
            <a:r>
              <a:rPr lang="en-US" dirty="0" smtClean="0"/>
              <a:t>patches at their correct locations.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Conditional Probability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754563"/>
          </a:xfrm>
        </p:spPr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 smtClean="0"/>
              <a:t>Given two random events, A and B, the probability of A given B is defined as: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sz="2100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100" dirty="0" smtClean="0"/>
              <a:t>Example: Two six sided dice are rolled. Given that the sum of the two dice is less than or equal to 5, what is the probability the first roll was 2?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 smtClean="0"/>
              <a:t>If A and B are independent, then: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z="600" dirty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b="1" dirty="0" smtClean="0"/>
              <a:t>Notation: </a:t>
            </a:r>
            <a:r>
              <a:rPr lang="en-US" sz="2400" dirty="0" smtClean="0"/>
              <a:t>Let </a:t>
            </a:r>
            <a:r>
              <a:rPr lang="en-US" sz="2400" i="1" dirty="0" smtClean="0"/>
              <a:t>A</a:t>
            </a:r>
            <a:r>
              <a:rPr lang="en-US" sz="2400" dirty="0" smtClean="0"/>
              <a:t> be an event and</a:t>
            </a:r>
            <a:r>
              <a:rPr lang="en-US" sz="2400" i="1" dirty="0" smtClean="0"/>
              <a:t> X</a:t>
            </a:r>
            <a:r>
              <a:rPr lang="en-US" sz="2400" dirty="0" smtClean="0"/>
              <a:t> be a random variable taking on the value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n</a:t>
            </a:r>
            <a:r>
              <a:rPr lang="en-US" sz="2400" dirty="0" smtClean="0"/>
              <a:t>.  Then the probability of </a:t>
            </a:r>
            <a:r>
              <a:rPr lang="en-US" sz="2400" i="1" dirty="0" smtClean="0"/>
              <a:t>A</a:t>
            </a:r>
            <a:r>
              <a:rPr lang="en-US" sz="2400" dirty="0" smtClean="0"/>
              <a:t> given </a:t>
            </a:r>
            <a:r>
              <a:rPr lang="en-US" sz="2400" i="1" dirty="0" smtClean="0"/>
              <a:t>X</a:t>
            </a:r>
            <a:r>
              <a:rPr lang="en-US" sz="2400" dirty="0" smtClean="0"/>
              <a:t> is equal to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n</a:t>
            </a:r>
            <a:r>
              <a:rPr lang="en-US" sz="2400" dirty="0" smtClean="0"/>
              <a:t> is written as: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/>
              <a:t> </a:t>
            </a: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733800" y="1828800"/>
          <a:ext cx="1600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8" name="Equation" r:id="rId3" imgW="1269720" imgH="419040" progId="Equation.3">
                  <p:embed/>
                </p:oleObj>
              </mc:Choice>
              <mc:Fallback>
                <p:oleObj name="Equation" r:id="rId3" imgW="126972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828800"/>
                        <a:ext cx="1600200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3048000" y="2971800"/>
          <a:ext cx="2828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9" name="Equation" r:id="rId5" imgW="2222280" imgH="419040" progId="Equation.3">
                  <p:embed/>
                </p:oleObj>
              </mc:Choice>
              <mc:Fallback>
                <p:oleObj name="Equation" r:id="rId5" imgW="222228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971800"/>
                        <a:ext cx="28289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3276600" y="4114800"/>
          <a:ext cx="23701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0" name="Equation" r:id="rId7" imgW="1866600" imgH="660240" progId="Equation.3">
                  <p:embed/>
                </p:oleObj>
              </mc:Choice>
              <mc:Fallback>
                <p:oleObj name="Equation" r:id="rId7" imgW="1866600" imgH="6602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14800"/>
                        <a:ext cx="237013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3276600" y="5638800"/>
          <a:ext cx="2400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1" name="Equation" r:id="rId9" imgW="1904760" imgH="431640" progId="Equation.3">
                  <p:embed/>
                </p:oleObj>
              </mc:Choice>
              <mc:Fallback>
                <p:oleObj name="Equation" r:id="rId9" imgW="1904760" imgH="431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638800"/>
                        <a:ext cx="24003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Random Variables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a Random Variable?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 function </a:t>
            </a:r>
            <a:r>
              <a:rPr lang="en-US" b="1" dirty="0" smtClean="0"/>
              <a:t>X</a:t>
            </a:r>
            <a:r>
              <a:rPr lang="en-US" dirty="0" smtClean="0"/>
              <a:t> whose domain is the set </a:t>
            </a:r>
            <a:r>
              <a:rPr lang="en-US" i="1" dirty="0" smtClean="0"/>
              <a:t>S</a:t>
            </a:r>
            <a:r>
              <a:rPr lang="en-US" dirty="0" smtClean="0"/>
              <a:t> of all possible experimental outcomes.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Cumulative Distribution Function (CDF) of a Random Variable?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 function </a:t>
            </a:r>
            <a:r>
              <a:rPr lang="en-US" i="1" dirty="0" smtClean="0"/>
              <a:t>F</a:t>
            </a:r>
            <a:r>
              <a:rPr lang="en-US" b="1" baseline="-25000" dirty="0" smtClean="0"/>
              <a:t>X</a:t>
            </a:r>
            <a:r>
              <a:rPr lang="en-US" dirty="0" smtClean="0"/>
              <a:t>(</a:t>
            </a:r>
            <a:r>
              <a:rPr lang="en-US" i="1" dirty="0" smtClean="0">
                <a:latin typeface="Arial"/>
                <a:cs typeface="Arial"/>
              </a:rPr>
              <a:t>x</a:t>
            </a:r>
            <a:r>
              <a:rPr lang="en-US" dirty="0" smtClean="0"/>
              <a:t>) that is defined as: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11175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/>
              <a:t>where </a:t>
            </a:r>
            <a:r>
              <a:rPr lang="en-US" sz="2400" i="1" dirty="0" smtClean="0"/>
              <a:t>P{</a:t>
            </a:r>
            <a:r>
              <a:rPr lang="en-US" sz="2400" b="1" i="1" dirty="0" smtClean="0"/>
              <a:t>X </a:t>
            </a:r>
            <a:r>
              <a:rPr lang="en-US" sz="2400" i="1" dirty="0" smtClean="0"/>
              <a:t>≤ </a:t>
            </a:r>
            <a:r>
              <a:rPr lang="en-US" sz="2400" i="1" dirty="0" smtClean="0">
                <a:latin typeface="Arial"/>
                <a:cs typeface="Arial"/>
              </a:rPr>
              <a:t>x</a:t>
            </a:r>
            <a:r>
              <a:rPr lang="en-US" sz="2400" i="1" dirty="0" smtClean="0"/>
              <a:t>} </a:t>
            </a:r>
            <a:r>
              <a:rPr lang="en-US" sz="2400" dirty="0" smtClean="0"/>
              <a:t>is the probability that </a:t>
            </a:r>
            <a:r>
              <a:rPr lang="en-US" sz="2400" b="1" dirty="0" smtClean="0"/>
              <a:t>X</a:t>
            </a:r>
            <a:r>
              <a:rPr lang="en-US" sz="2400" dirty="0" smtClean="0"/>
              <a:t> is less than </a:t>
            </a:r>
            <a:r>
              <a:rPr lang="en-US" sz="2400" i="1" dirty="0" smtClean="0">
                <a:latin typeface="Arial"/>
                <a:cs typeface="Arial"/>
              </a:rPr>
              <a:t>x.</a:t>
            </a:r>
          </a:p>
          <a:p>
            <a:pPr marL="511175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domain of this function is the based off the set </a:t>
            </a:r>
            <a:r>
              <a:rPr lang="en-US" i="1" dirty="0" smtClean="0"/>
              <a:t>S</a:t>
            </a:r>
            <a:r>
              <a:rPr lang="en-US" dirty="0" smtClean="0"/>
              <a:t> that defines the random variable </a:t>
            </a:r>
            <a:r>
              <a:rPr lang="en-US" b="1" dirty="0" smtClean="0"/>
              <a:t>X</a:t>
            </a:r>
            <a:r>
              <a:rPr lang="en-US" dirty="0" smtClean="0"/>
              <a:t>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range of the function is [0, 1] and is monotonically increasing.</a:t>
            </a:r>
            <a:endParaRPr lang="en-US" dirty="0"/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2962275" y="3552825"/>
          <a:ext cx="2633663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3" name="Equation" r:id="rId3" imgW="1117440" imgH="215640" progId="Equation.3">
                  <p:embed/>
                </p:oleObj>
              </mc:Choice>
              <mc:Fallback>
                <p:oleObj name="Equation" r:id="rId3" imgW="11174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3552825"/>
                        <a:ext cx="2633663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Random Variables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What is a probability density function (PDF) </a:t>
            </a:r>
            <a:r>
              <a:rPr lang="en-US" i="1" dirty="0" err="1" smtClean="0"/>
              <a:t>f</a:t>
            </a:r>
            <a:r>
              <a:rPr lang="en-US" b="1" baseline="-25000" dirty="0" err="1" smtClean="0"/>
              <a:t>X</a:t>
            </a:r>
            <a:r>
              <a:rPr lang="en-US" dirty="0" smtClean="0"/>
              <a:t>(x)?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derivative of the cumulative density function.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Domain of a PDF: Set </a:t>
            </a:r>
            <a:r>
              <a:rPr lang="en-US" i="1" dirty="0" smtClean="0"/>
              <a:t>S</a:t>
            </a:r>
            <a:r>
              <a:rPr lang="en-US" dirty="0" smtClean="0"/>
              <a:t> (i.e. the domain of 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Range of a PDF: ≥0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Types of PDFs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Continuous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Discrete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Why is it called a density function?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Given two possible values of </a:t>
            </a:r>
            <a:r>
              <a:rPr lang="en-US" b="1" dirty="0" smtClean="0"/>
              <a:t>X</a:t>
            </a:r>
            <a:r>
              <a:rPr lang="en-US" dirty="0" smtClean="0"/>
              <a:t> (x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 where x</a:t>
            </a:r>
            <a:r>
              <a:rPr lang="en-US" baseline="-25000" dirty="0" smtClean="0"/>
              <a:t>1</a:t>
            </a:r>
            <a:r>
              <a:rPr lang="en-US" dirty="0" smtClean="0"/>
              <a:t>≤x</a:t>
            </a:r>
            <a:r>
              <a:rPr lang="en-US" baseline="-25000" dirty="0" smtClean="0"/>
              <a:t>2</a:t>
            </a:r>
            <a:r>
              <a:rPr lang="en-US" dirty="0" smtClean="0"/>
              <a:t>), then: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r>
              <a:rPr lang="en-US" dirty="0" smtClean="0"/>
              <a:t>  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endParaRPr lang="en-US" dirty="0" smtClean="0"/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3760788" y="1941513"/>
          <a:ext cx="18351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3" name="Equation" r:id="rId3" imgW="977760" imgH="393480" progId="Equation.3">
                  <p:embed/>
                </p:oleObj>
              </mc:Choice>
              <mc:Fallback>
                <p:oleObj name="Equation" r:id="rId3" imgW="97776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1941513"/>
                        <a:ext cx="18351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3511550" y="5459413"/>
          <a:ext cx="286543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4" name="Equation" r:id="rId5" imgW="1701720" imgH="495000" progId="Equation.3">
                  <p:embed/>
                </p:oleObj>
              </mc:Choice>
              <mc:Fallback>
                <p:oleObj name="Equation" r:id="rId5" imgW="1701720" imgH="495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5459413"/>
                        <a:ext cx="2865438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Example of a Continuous PDF and </a:t>
            </a:r>
            <a:br>
              <a:rPr lang="en-US" b="1" dirty="0" smtClean="0"/>
            </a:br>
            <a:r>
              <a:rPr lang="en-US" b="1" dirty="0" smtClean="0"/>
              <a:t>CDF Using the Normal Distribution</a:t>
            </a:r>
            <a:endParaRPr lang="en-US" b="1" dirty="0"/>
          </a:p>
        </p:txBody>
      </p:sp>
      <p:pic>
        <p:nvPicPr>
          <p:cNvPr id="93186" name="Content Placeholder 3" descr="norpdf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7950" y="1735138"/>
            <a:ext cx="4421188" cy="3257550"/>
          </a:xfrm>
        </p:spPr>
      </p:pic>
      <p:pic>
        <p:nvPicPr>
          <p:cNvPr id="93187" name="Picture 4" descr="norcdf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9463" y="1741488"/>
            <a:ext cx="4438650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8" name="TextBox 5"/>
          <p:cNvSpPr txBox="1">
            <a:spLocks noChangeArrowheads="1"/>
          </p:cNvSpPr>
          <p:nvPr/>
        </p:nvSpPr>
        <p:spPr bwMode="auto">
          <a:xfrm>
            <a:off x="2492375" y="6408738"/>
            <a:ext cx="64023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Gill Sans MT"/>
              </a:rPr>
              <a:t>http://www.itl.nist.gov/div898/handbook/eda/section3/eda3661.htm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“Jigsaw Puzzle Problem”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Problem Statement: </a:t>
            </a:r>
            <a:r>
              <a:rPr lang="en-US" dirty="0" smtClean="0"/>
              <a:t>Reconstruct an image from a set of image patches.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Problem Complexity: </a:t>
            </a:r>
            <a:r>
              <a:rPr lang="en-US" dirty="0" smtClean="0"/>
              <a:t>NP-Complete when pairwise affinity of pieces is unreliable [1]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Problem Formulation</a:t>
            </a:r>
            <a:r>
              <a:rPr lang="en-US" dirty="0" smtClean="0"/>
              <a:t>: Set of square, non-overlapping patches</a:t>
            </a:r>
          </a:p>
          <a:p>
            <a:pPr marL="67437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type of puzzle is known as a “jig swap puzzle” [7]</a:t>
            </a:r>
          </a:p>
          <a:p>
            <a:pPr marL="67437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/>
              <a:t>Variation of the Problem</a:t>
            </a:r>
            <a:r>
              <a:rPr lang="en-US" dirty="0" smtClean="0"/>
              <a:t>: Allow/disallow patch rotation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A Key Difference with Standard Jigsaw Puzzle Solving: </a:t>
            </a:r>
            <a:r>
              <a:rPr lang="en-US" dirty="0" smtClean="0"/>
              <a:t>The source image you are trying to reconstruct is unknown.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Random Variables Review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a joint probability distribution?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Given </a:t>
            </a:r>
            <a:r>
              <a:rPr lang="en-US" i="1" dirty="0" smtClean="0"/>
              <a:t>n</a:t>
            </a:r>
            <a:r>
              <a:rPr lang="en-US" dirty="0" smtClean="0"/>
              <a:t> random variables {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b="1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,…,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), it is a multivariate function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b="1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,…,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) that defines the joint probabilities of the random variables.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are the properties of a joint probability distribution </a:t>
            </a:r>
            <a:r>
              <a:rPr lang="en-US" i="1" dirty="0" smtClean="0"/>
              <a:t>F</a:t>
            </a:r>
            <a:r>
              <a:rPr lang="en-US" b="1" baseline="-25000" dirty="0" smtClean="0"/>
              <a:t>XY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)?</a:t>
            </a:r>
            <a:r>
              <a:rPr lang="en-US" b="1" dirty="0" smtClean="0"/>
              <a:t> </a:t>
            </a:r>
            <a:r>
              <a:rPr lang="en-US" dirty="0" smtClean="0"/>
              <a:t>(The examples below show a </a:t>
            </a:r>
            <a:r>
              <a:rPr lang="en-US" dirty="0" err="1" smtClean="0"/>
              <a:t>bivariate</a:t>
            </a:r>
            <a:r>
              <a:rPr lang="en-US" dirty="0" smtClean="0"/>
              <a:t> distribution, but they apply the same for a multivariate function)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b="1" dirty="0" smtClean="0"/>
              <a:t>Property #1: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b="1" dirty="0" smtClean="0"/>
              <a:t>Property #2: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a marginal probability?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 a set of </a:t>
            </a:r>
            <a:r>
              <a:rPr lang="en-US" i="1" dirty="0" smtClean="0"/>
              <a:t>n</a:t>
            </a:r>
            <a:r>
              <a:rPr lang="en-US" dirty="0" smtClean="0"/>
              <a:t> random variables, it is the statistics of a subset of these random variables.  For example, in a </a:t>
            </a:r>
            <a:r>
              <a:rPr lang="en-US" dirty="0" err="1" smtClean="0"/>
              <a:t>bivariate</a:t>
            </a:r>
            <a:r>
              <a:rPr lang="en-US" dirty="0" smtClean="0"/>
              <a:t> distribution </a:t>
            </a:r>
            <a:r>
              <a:rPr lang="en-US" i="1" dirty="0" smtClean="0"/>
              <a:t>F</a:t>
            </a:r>
            <a:r>
              <a:rPr lang="en-US" b="1" baseline="-25000" dirty="0" smtClean="0"/>
              <a:t>XY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), the marginal distribution (</a:t>
            </a:r>
            <a:r>
              <a:rPr lang="en-US" i="1" dirty="0" smtClean="0"/>
              <a:t>F</a:t>
            </a:r>
            <a:r>
              <a:rPr lang="en-US" b="1" baseline="-25000" dirty="0" smtClean="0"/>
              <a:t>X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))and densities (</a:t>
            </a:r>
            <a:r>
              <a:rPr lang="en-US" i="1" dirty="0" err="1" smtClean="0"/>
              <a:t>f</a:t>
            </a:r>
            <a:r>
              <a:rPr lang="en-US" b="1" baseline="-25000" dirty="0" err="1" smtClean="0"/>
              <a:t>X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)) for </a:t>
            </a:r>
            <a:r>
              <a:rPr lang="en-US" b="1" dirty="0" smtClean="0"/>
              <a:t>X</a:t>
            </a:r>
            <a:r>
              <a:rPr lang="en-US" dirty="0" smtClean="0"/>
              <a:t> are: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</a:p>
        </p:txBody>
      </p:sp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2997200" y="3173413"/>
          <a:ext cx="27495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6" name="Equation" r:id="rId3" imgW="1841400" imgH="215640" progId="Equation.3">
                  <p:embed/>
                </p:oleObj>
              </mc:Choice>
              <mc:Fallback>
                <p:oleObj name="Equation" r:id="rId3" imgW="184140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3173413"/>
                        <a:ext cx="2749550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349500" y="4016375"/>
          <a:ext cx="46974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7" name="Equation" r:id="rId5" imgW="2971800" imgH="215640" progId="Equation.3">
                  <p:embed/>
                </p:oleObj>
              </mc:Choice>
              <mc:Fallback>
                <p:oleObj name="Equation" r:id="rId5" imgW="29718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4016375"/>
                        <a:ext cx="4697413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2606675" y="5429250"/>
          <a:ext cx="40544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8" name="Equation" r:id="rId7" imgW="2565360" imgH="469800" progId="Equation.3">
                  <p:embed/>
                </p:oleObj>
              </mc:Choice>
              <mc:Fallback>
                <p:oleObj name="Equation" r:id="rId7" imgW="2565360" imgH="469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5429250"/>
                        <a:ext cx="405447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Markov Random Field (MRF)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smtClean="0"/>
              <a:t>A graphical model of a joint probability distribution.  Given an undirected graph G=(𝒩, </a:t>
            </a:r>
            <a:r>
              <a:rPr lang="el-GR" sz="2200" i="1" smtClean="0">
                <a:latin typeface="Arial" charset="0"/>
                <a:cs typeface="Arial" charset="0"/>
              </a:rPr>
              <a:t>ε</a:t>
            </a:r>
            <a:r>
              <a:rPr lang="en-US" sz="2200" smtClean="0"/>
              <a:t>), then: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The 𝒩 vertices represent random variables.  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The set of edges </a:t>
            </a:r>
            <a:r>
              <a:rPr lang="el-GR" sz="2000" i="1" smtClean="0">
                <a:latin typeface="Arial" charset="0"/>
                <a:cs typeface="Arial" charset="0"/>
              </a:rPr>
              <a:t>ε</a:t>
            </a:r>
            <a:r>
              <a:rPr lang="en-US" sz="2000" smtClean="0">
                <a:cs typeface="Arial" charset="0"/>
              </a:rPr>
              <a:t> describes the inter-dependance between the vertices/random variables.</a:t>
            </a:r>
          </a:p>
          <a:p>
            <a:pPr lvl="1">
              <a:lnSpc>
                <a:spcPct val="80000"/>
              </a:lnSpc>
            </a:pPr>
            <a:endParaRPr lang="en-US" sz="2000" smtClean="0"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200" smtClean="0">
                <a:cs typeface="Arial" charset="0"/>
              </a:rPr>
              <a:t>Below is a diagram of an example Markov Random Field:</a:t>
            </a: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200" smtClean="0"/>
              <a:t>For the center black vertex, then given its neighbors (i.e. the gray nodes), it is conditionally independent of all other nodes.</a:t>
            </a:r>
          </a:p>
        </p:txBody>
      </p:sp>
      <p:pic>
        <p:nvPicPr>
          <p:cNvPr id="95235" name="Picture 3" descr="blanke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0525" y="3460750"/>
            <a:ext cx="32639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Markov Random Field </a:t>
            </a:r>
            <a:br>
              <a:rPr lang="en-US" b="1" dirty="0" smtClean="0"/>
            </a:br>
            <a:r>
              <a:rPr lang="en-US" b="1" dirty="0" smtClean="0"/>
              <a:t>in Computer Vision</a:t>
            </a:r>
            <a:endParaRPr lang="en-US" b="1" dirty="0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74650" y="2160588"/>
            <a:ext cx="4041775" cy="3054350"/>
          </a:xfrm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computer vision, pixels/patches are usually most dependent on other pixels/patches in their immediate vicinity and have very weak correlation with those further away.</a:t>
            </a:r>
          </a:p>
          <a:p>
            <a:pPr marL="548640" lvl="1" indent="-27432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This makes them well suited to be modeled using a MRF.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diagram illustrates a structure for an MRF that could be used for image restoration.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white nodes represent the unknown true pixel values,  and the gray nodes represent the noisy pixel data.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Note that the noisy pixels are only connected to the true pixel data.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models our belief that the estimated pixel values should depend on both the noisy data (grey nodes) and the estimated four neighboring pixel values.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96260" name="TextBox 5"/>
          <p:cNvSpPr txBox="1">
            <a:spLocks noChangeArrowheads="1"/>
          </p:cNvSpPr>
          <p:nvPr/>
        </p:nvSpPr>
        <p:spPr bwMode="auto">
          <a:xfrm>
            <a:off x="3276600" y="6324600"/>
            <a:ext cx="5721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Gill Sans MT"/>
              </a:rPr>
              <a:t>homepages.inf.ed.ac.uk/rbf/CVonline/LOCAL_COPIES/AV0809/ORCHARD/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622550" y="4322763"/>
            <a:ext cx="547688" cy="121602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2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238" y="5356225"/>
            <a:ext cx="382111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Markov Random Field (II)</a:t>
            </a:r>
          </a:p>
        </p:txBody>
      </p:sp>
      <p:pic>
        <p:nvPicPr>
          <p:cNvPr id="665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3127375" cy="2362200"/>
          </a:xfrm>
        </p:spPr>
      </p:pic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447800"/>
            <a:ext cx="47847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2971800"/>
            <a:ext cx="38798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4419600"/>
            <a:ext cx="26670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1752600" y="5486400"/>
          <a:ext cx="4394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9" name="Equation" r:id="rId7" imgW="3009600" imgH="469800" progId="Equation.3">
                  <p:embed/>
                </p:oleObj>
              </mc:Choice>
              <mc:Fallback>
                <p:oleObj name="Equation" r:id="rId7" imgW="3009600" imgH="469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86400"/>
                        <a:ext cx="4394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Image Patch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600" smtClean="0"/>
              <a:t>From Cho </a:t>
            </a:r>
            <a:r>
              <a:rPr lang="en-US" sz="1600" i="1" smtClean="0"/>
              <a:t>et al.</a:t>
            </a:r>
            <a:r>
              <a:rPr lang="en-US" sz="1600" smtClean="0"/>
              <a:t> (2008), the image patch transform synthesizes an image from a set of image patches. For a given source image, define </a:t>
            </a:r>
            <a:r>
              <a:rPr lang="en-US" sz="1600" b="1" smtClean="0"/>
              <a:t>y</a:t>
            </a:r>
            <a:r>
              <a:rPr lang="en-US" sz="1600" smtClean="0"/>
              <a:t> as a low resolution version of the original image and </a:t>
            </a:r>
            <a:r>
              <a:rPr lang="en-US" sz="1600" b="1" smtClean="0"/>
              <a:t>x</a:t>
            </a:r>
            <a:r>
              <a:rPr lang="en-US" sz="1600" smtClean="0"/>
              <a:t> as the reconstructed image.</a:t>
            </a:r>
          </a:p>
          <a:p>
            <a:pPr>
              <a:lnSpc>
                <a:spcPct val="80000"/>
              </a:lnSpc>
            </a:pP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1600" smtClean="0"/>
              <a:t>Define </a:t>
            </a:r>
            <a:r>
              <a:rPr lang="en-US" sz="1600" i="1" smtClean="0"/>
              <a:t>P</a:t>
            </a:r>
            <a:r>
              <a:rPr lang="en-US" sz="1600" smtClean="0"/>
              <a:t>(</a:t>
            </a:r>
            <a:r>
              <a:rPr lang="en-US" sz="1600" b="1" smtClean="0"/>
              <a:t>x</a:t>
            </a:r>
            <a:r>
              <a:rPr lang="en-US" sz="1600" smtClean="0"/>
              <a:t>;</a:t>
            </a:r>
            <a:r>
              <a:rPr lang="en-US" sz="1600" b="1" smtClean="0"/>
              <a:t>y</a:t>
            </a:r>
            <a:r>
              <a:rPr lang="en-US" sz="1600" smtClean="0"/>
              <a:t>) as the probability of an assignment of, </a:t>
            </a:r>
            <a:r>
              <a:rPr lang="en-US" sz="1600" b="1" smtClean="0"/>
              <a:t>x</a:t>
            </a:r>
            <a:r>
              <a:rPr lang="en-US" sz="1600" smtClean="0"/>
              <a:t>, patches to the low resolution image </a:t>
            </a:r>
            <a:r>
              <a:rPr lang="en-US" sz="1600" b="1" smtClean="0"/>
              <a:t>y</a:t>
            </a:r>
            <a:r>
              <a:rPr lang="en-US" sz="1600" smtClean="0"/>
              <a:t>. 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16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1600" smtClean="0"/>
          </a:p>
          <a:p>
            <a:pPr>
              <a:lnSpc>
                <a:spcPct val="80000"/>
              </a:lnSpc>
            </a:pP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1600" b="1" smtClean="0"/>
              <a:t>Term Definition:</a:t>
            </a:r>
            <a:endParaRPr lang="en-US" sz="1600" smtClean="0"/>
          </a:p>
          <a:p>
            <a:pPr lvl="1">
              <a:lnSpc>
                <a:spcPct val="80000"/>
              </a:lnSpc>
            </a:pPr>
            <a:r>
              <a:rPr lang="el-GR" sz="1400" smtClean="0"/>
              <a:t>Π</a:t>
            </a:r>
            <a:r>
              <a:rPr lang="en-US" sz="1400" smtClean="0"/>
              <a:t> – Product of sequences (similar to </a:t>
            </a:r>
            <a:r>
              <a:rPr lang="el-GR" sz="1400" smtClean="0"/>
              <a:t>Σ</a:t>
            </a:r>
            <a:r>
              <a:rPr lang="en-US" sz="1400" smtClean="0"/>
              <a:t> but with multiplication)</a:t>
            </a:r>
          </a:p>
          <a:p>
            <a:pPr lvl="1">
              <a:lnSpc>
                <a:spcPct val="80000"/>
              </a:lnSpc>
            </a:pPr>
            <a:r>
              <a:rPr lang="en-US" sz="1400" smtClean="0"/>
              <a:t>Z – Normalization constant</a:t>
            </a:r>
          </a:p>
          <a:p>
            <a:pPr lvl="1">
              <a:lnSpc>
                <a:spcPct val="80000"/>
              </a:lnSpc>
            </a:pPr>
            <a:r>
              <a:rPr lang="en-US" sz="1400" i="1" smtClean="0"/>
              <a:t>i</a:t>
            </a:r>
            <a:r>
              <a:rPr lang="en-US" sz="1400" smtClean="0"/>
              <a:t> – Index of the a patch location</a:t>
            </a:r>
          </a:p>
          <a:p>
            <a:pPr lvl="1">
              <a:lnSpc>
                <a:spcPct val="80000"/>
              </a:lnSpc>
            </a:pPr>
            <a:r>
              <a:rPr lang="en-US" sz="1400" smtClean="0">
                <a:latin typeface="Cambria Math" pitchFamily="18" charset="0"/>
              </a:rPr>
              <a:t>𝒩</a:t>
            </a:r>
            <a:r>
              <a:rPr lang="en-US" sz="1400" smtClean="0"/>
              <a:t>(</a:t>
            </a:r>
            <a:r>
              <a:rPr lang="en-US" sz="1400" i="1" smtClean="0"/>
              <a:t>i</a:t>
            </a:r>
            <a:r>
              <a:rPr lang="en-US" sz="1400" smtClean="0"/>
              <a:t>) – Markov blanket of node </a:t>
            </a:r>
            <a:r>
              <a:rPr lang="en-US" sz="1400" i="1" smtClean="0"/>
              <a:t>i</a:t>
            </a:r>
          </a:p>
          <a:p>
            <a:pPr lvl="1">
              <a:lnSpc>
                <a:spcPct val="80000"/>
              </a:lnSpc>
            </a:pPr>
            <a:r>
              <a:rPr lang="en-US" sz="1400" i="1" smtClean="0"/>
              <a:t>p</a:t>
            </a:r>
            <a:r>
              <a:rPr lang="en-US" sz="1400" smtClean="0"/>
              <a:t>(</a:t>
            </a:r>
            <a:r>
              <a:rPr lang="en-US" sz="1400" i="1" smtClean="0"/>
              <a:t>y</a:t>
            </a:r>
            <a:r>
              <a:rPr lang="en-US" sz="1400" i="1" baseline="-25000" smtClean="0"/>
              <a:t>i</a:t>
            </a:r>
            <a:r>
              <a:rPr lang="en-US" sz="1400" smtClean="0"/>
              <a:t>|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r>
              <a:rPr lang="en-US" sz="1400" smtClean="0"/>
              <a:t>) – Local evidence term used to steer image </a:t>
            </a:r>
            <a:r>
              <a:rPr lang="en-US" sz="1400" b="1" smtClean="0"/>
              <a:t>x</a:t>
            </a:r>
            <a:r>
              <a:rPr lang="en-US" sz="1400" b="1" i="1" smtClean="0"/>
              <a:t> </a:t>
            </a:r>
            <a:r>
              <a:rPr lang="en-US" sz="1400" smtClean="0"/>
              <a:t>to have a similar scene structure as </a:t>
            </a:r>
            <a:r>
              <a:rPr lang="en-US" sz="1400" b="1" smtClean="0"/>
              <a:t>y</a:t>
            </a:r>
            <a:endParaRPr lang="en-US" sz="1400" i="1" smtClean="0"/>
          </a:p>
          <a:p>
            <a:pPr lvl="1">
              <a:lnSpc>
                <a:spcPct val="80000"/>
              </a:lnSpc>
            </a:pPr>
            <a:r>
              <a:rPr lang="en-US" sz="1400" i="1" smtClean="0"/>
              <a:t>p</a:t>
            </a:r>
            <a:r>
              <a:rPr lang="en-US" sz="1400" i="1" baseline="-25000" smtClean="0"/>
              <a:t>i,j</a:t>
            </a:r>
            <a:r>
              <a:rPr lang="en-US" sz="1400" smtClean="0"/>
              <a:t>(</a:t>
            </a:r>
            <a:r>
              <a:rPr lang="en-US" sz="1400" i="1" smtClean="0"/>
              <a:t>x</a:t>
            </a:r>
            <a:r>
              <a:rPr lang="en-US" sz="1400" i="1" baseline="-25000" smtClean="0"/>
              <a:t>j</a:t>
            </a:r>
            <a:r>
              <a:rPr lang="en-US" sz="1400" smtClean="0"/>
              <a:t>|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r>
              <a:rPr lang="en-US" sz="1400" smtClean="0"/>
              <a:t>) – Probability of placing a path </a:t>
            </a:r>
            <a:r>
              <a:rPr lang="en-US" sz="1400" i="1" smtClean="0"/>
              <a:t>x</a:t>
            </a:r>
            <a:r>
              <a:rPr lang="en-US" sz="1400" i="1" baseline="-25000" smtClean="0"/>
              <a:t>j</a:t>
            </a:r>
            <a:r>
              <a:rPr lang="en-US" sz="1400" smtClean="0"/>
              <a:t> in neighborhood of another patch 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endParaRPr lang="en-US" sz="1400" smtClean="0"/>
          </a:p>
          <a:p>
            <a:pPr lvl="1">
              <a:lnSpc>
                <a:spcPct val="80000"/>
              </a:lnSpc>
            </a:pPr>
            <a:r>
              <a:rPr lang="en-US" sz="1400" i="1" smtClean="0"/>
              <a:t>p</a:t>
            </a:r>
            <a:r>
              <a:rPr lang="en-US" sz="1400" smtClean="0"/>
              <a:t>(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r>
              <a:rPr lang="en-US" sz="1400" smtClean="0"/>
              <a:t>) – In most cases, this term is modeled as uniform distribution</a:t>
            </a:r>
          </a:p>
          <a:p>
            <a:pPr lvl="1">
              <a:lnSpc>
                <a:spcPct val="80000"/>
              </a:lnSpc>
            </a:pPr>
            <a:r>
              <a:rPr lang="en-US" sz="1400" i="1" smtClean="0"/>
              <a:t>E</a:t>
            </a:r>
            <a:r>
              <a:rPr lang="en-US" sz="1400" smtClean="0"/>
              <a:t>(</a:t>
            </a:r>
            <a:r>
              <a:rPr lang="en-US" sz="1400" i="1" smtClean="0"/>
              <a:t>x</a:t>
            </a:r>
            <a:r>
              <a:rPr lang="en-US" sz="1400" smtClean="0"/>
              <a:t>) – Exclusion term used to prevent patches being placed more than once.</a:t>
            </a:r>
          </a:p>
          <a:p>
            <a:pPr lvl="1">
              <a:lnSpc>
                <a:spcPct val="80000"/>
              </a:lnSpc>
            </a:pPr>
            <a:endParaRPr lang="en-US" sz="1400" smtClean="0"/>
          </a:p>
          <a:p>
            <a:pPr>
              <a:lnSpc>
                <a:spcPct val="80000"/>
              </a:lnSpc>
            </a:pPr>
            <a:r>
              <a:rPr lang="en-US" sz="1600" smtClean="0"/>
              <a:t>The graphical model will maximize the probability of assignment </a:t>
            </a:r>
            <a:r>
              <a:rPr lang="en-US" sz="1600" i="1" smtClean="0"/>
              <a:t>P</a:t>
            </a:r>
            <a:r>
              <a:rPr lang="en-US" sz="1600" smtClean="0"/>
              <a:t>(</a:t>
            </a:r>
            <a:r>
              <a:rPr lang="en-US" sz="1600" b="1" smtClean="0"/>
              <a:t>x</a:t>
            </a:r>
            <a:r>
              <a:rPr lang="en-US" sz="1600" smtClean="0"/>
              <a:t>;</a:t>
            </a:r>
            <a:r>
              <a:rPr lang="en-US" sz="1600" b="1" smtClean="0"/>
              <a:t>y</a:t>
            </a:r>
            <a:r>
              <a:rPr lang="en-US" sz="1600" smtClean="0"/>
              <a:t>) using loopy belief propagation.</a:t>
            </a:r>
          </a:p>
        </p:txBody>
      </p:sp>
      <p:sp>
        <p:nvSpPr>
          <p:cNvPr id="20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Gill Sans MT"/>
            </a:endParaRPr>
          </a:p>
        </p:txBody>
      </p:sp>
      <p:sp>
        <p:nvSpPr>
          <p:cNvPr id="206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Gill Sans MT"/>
            </a:endParaRPr>
          </a:p>
        </p:txBody>
      </p:sp>
      <p:sp>
        <p:nvSpPr>
          <p:cNvPr id="2063" name="Rectangle 5"/>
          <p:cNvSpPr>
            <a:spLocks noChangeArrowheads="1"/>
          </p:cNvSpPr>
          <p:nvPr/>
        </p:nvSpPr>
        <p:spPr bwMode="auto"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2582863" y="2514600"/>
          <a:ext cx="397986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3" imgW="3035160" imgH="469800" progId="Equation.3">
                  <p:embed/>
                </p:oleObj>
              </mc:Choice>
              <mc:Fallback>
                <p:oleObj name="Equation" r:id="rId3" imgW="3035160" imgH="4698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2514600"/>
                        <a:ext cx="3979862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Belief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Belief propagation takes the form of a message-passing algorithm.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Simplest Modeling Approach: A Bayesian Network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Bayesian Networks are a Directed Acyclic Graph (DAG)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Example: Medical Diagnosis Problem – Construct a machine to </a:t>
            </a:r>
            <a:r>
              <a:rPr lang="en-US" i="1" dirty="0" smtClean="0"/>
              <a:t>infer</a:t>
            </a:r>
            <a:r>
              <a:rPr lang="en-US" dirty="0" smtClean="0"/>
              <a:t> which disease(s) is causing a patient’s symptoms.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Node Labels: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S: Individual smokes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L: Individual has lung cancer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B: Individual has bronchitis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D: Individual has shortness of breath (</a:t>
            </a:r>
            <a:r>
              <a:rPr lang="en-US" dirty="0" err="1" smtClean="0"/>
              <a:t>Dyspnoea</a:t>
            </a:r>
            <a:r>
              <a:rPr lang="en-US" dirty="0" smtClean="0"/>
              <a:t>)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X: X-Ray shows lung abnormality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Each node can be in a finite (e.g. binary) state.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A Simple Bayesian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Value of Bayesian Network: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Diagnosis: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Disease</a:t>
            </a:r>
            <a:r>
              <a:rPr lang="en-US" dirty="0" smtClean="0"/>
              <a:t> | </a:t>
            </a:r>
            <a:r>
              <a:rPr lang="en-US" i="1" dirty="0" smtClean="0"/>
              <a:t>Symptom</a:t>
            </a:r>
            <a:r>
              <a:rPr lang="en-US" dirty="0" smtClean="0"/>
              <a:t>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Prediction: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Symptom</a:t>
            </a:r>
            <a:r>
              <a:rPr lang="en-US" dirty="0" smtClean="0"/>
              <a:t> | </a:t>
            </a:r>
            <a:r>
              <a:rPr lang="en-US" i="1" dirty="0" smtClean="0"/>
              <a:t>Disease</a:t>
            </a:r>
            <a:r>
              <a:rPr lang="en-US" dirty="0" smtClean="0"/>
              <a:t>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is done by computing the </a:t>
            </a:r>
            <a:r>
              <a:rPr lang="en-US" i="1" dirty="0" smtClean="0"/>
              <a:t>marginal</a:t>
            </a:r>
            <a:r>
              <a:rPr lang="en-US" dirty="0" smtClean="0"/>
              <a:t> probabilities.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large and/or complex Bayesian Networks, the relationships between nodes may be unclear forcing belief propagation between the nodes to determine relationships.</a:t>
            </a:r>
            <a:endParaRPr lang="en-US" dirty="0"/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25" y="1289050"/>
            <a:ext cx="304958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Belief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Two types of nodes in the graph: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Observed/Evidence Nodes:  These are visible from the outside world.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a person smoke?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the X-Ray show an issue?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Hidden Variables: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the patient have bronchitis?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the patient have cancer?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Belief Propagation works based on peer-pressure (i.e. message passing).  Each node listens to its neighbors.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Evidence enters the network at the observed notes and propagates through the network.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 a DAG (e.g. Bayesian Network), belief propagation yields exact marginal probabilities.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Loopy Belief Propagation (LBP)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DAGs by definition have no loops.  However, what if the relationship between the nodes has a loop (e.g. a Markov Random Field)?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Answer: Loopy Belief Propagation.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Belief propagation in loopy graphs only lead to approximations of the true marginal probabilities. 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Loopy Belief Propagation can sometimes converge to local minimum and not to the absolute minimum.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To improve the accuracy of loopy belief propagation, Cho </a:t>
            </a:r>
            <a:r>
              <a:rPr lang="en-US" i="1" dirty="0" smtClean="0"/>
              <a:t>et al. </a:t>
            </a:r>
            <a:r>
              <a:rPr lang="en-US" dirty="0" smtClean="0"/>
              <a:t>run the LBP algorithm three times with random seeds and then pick the best reconstruction out of the three attempts.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Patch Compatibility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Square Jigsaw Puzzle Example</a:t>
            </a:r>
          </a:p>
        </p:txBody>
      </p:sp>
      <p:sp>
        <p:nvSpPr>
          <p:cNvPr id="1638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image (left) is divided into 81 (9x9) uniform, square patches (center).  The goal is to organize the patches to reconstruct the source image (right).</a:t>
            </a:r>
          </a:p>
          <a:p>
            <a:endParaRPr lang="en-US" dirty="0" smtClean="0"/>
          </a:p>
        </p:txBody>
      </p:sp>
      <p:pic>
        <p:nvPicPr>
          <p:cNvPr id="16387" name="Picture 5" descr="Jigsaw Puzzle Examp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72390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Pairwise Patch Compatibility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There are four types of compatibilities for any pair of patches.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Patch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r>
              <a:rPr lang="en-US" dirty="0" smtClean="0"/>
              <a:t> can be placed to the left/right/bottom/top of patch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</a:t>
            </a:r>
            <a:r>
              <a:rPr lang="en-US" i="1" dirty="0" smtClean="0"/>
              <a:t>et al.</a:t>
            </a:r>
            <a:r>
              <a:rPr lang="en-US" dirty="0" smtClean="0"/>
              <a:t> propose five metrics to determine compatibility between patches irrespective of the compatibility orientation: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Dissimilarity-Based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Boosting-Based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Set-Based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Image Statistics-Based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Combination of Dissimilarity-Based and Image Statistics-Based Compatibility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Dissimilarity-Based Compatibility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smtClean="0"/>
              <a:t>Let </a:t>
            </a:r>
            <a:r>
              <a:rPr lang="en-US" sz="2000" i="1" smtClean="0"/>
              <a:t>x</a:t>
            </a:r>
            <a:r>
              <a:rPr lang="en-US" sz="2000" i="1" baseline="-25000" smtClean="0"/>
              <a:t>i</a:t>
            </a:r>
            <a:r>
              <a:rPr lang="en-US" sz="2000" smtClean="0"/>
              <a:t> and 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 be square patches of size </a:t>
            </a:r>
            <a:r>
              <a:rPr lang="en-US" sz="2000" i="1" smtClean="0"/>
              <a:t>K</a:t>
            </a:r>
            <a:r>
              <a:rPr lang="en-US" sz="2000" smtClean="0"/>
              <a:t> by </a:t>
            </a:r>
            <a:r>
              <a:rPr lang="en-US" sz="2000" i="1" smtClean="0"/>
              <a:t>K</a:t>
            </a:r>
            <a:r>
              <a:rPr lang="en-US" sz="2000" smtClean="0"/>
              <a:t>.  Below is an equation to calculate the dissimilarity between a left/right configuration of 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 and </a:t>
            </a:r>
            <a:r>
              <a:rPr lang="en-US" sz="2000" i="1" smtClean="0"/>
              <a:t>x</a:t>
            </a:r>
            <a:r>
              <a:rPr lang="en-US" sz="2000" i="1" baseline="-25000" smtClean="0"/>
              <a:t>i</a:t>
            </a:r>
            <a:r>
              <a:rPr lang="en-US" sz="2000" smtClean="0"/>
              <a:t>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There are three color channels for each pixel depending on the color channel used (e.g. RGB, LAB, etc.)</a:t>
            </a:r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The pairwise patch compatibility probability is proportional to the dissimilarity via: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en-US" sz="2000" smtClean="0"/>
              <a:t>	where </a:t>
            </a:r>
            <a:r>
              <a:rPr lang="el-GR" sz="2000" i="1" smtClean="0"/>
              <a:t>σ</a:t>
            </a:r>
            <a:r>
              <a:rPr lang="en-US" sz="2000" i="1" baseline="-25000" smtClean="0"/>
              <a:t>c</a:t>
            </a:r>
            <a:r>
              <a:rPr lang="en-US" sz="2000" i="1" smtClean="0"/>
              <a:t> </a:t>
            </a:r>
            <a:r>
              <a:rPr lang="en-US" sz="2000" smtClean="0"/>
              <a:t>is set as the difference between the smallest and second smallest </a:t>
            </a:r>
            <a:r>
              <a:rPr lang="en-US" sz="2000" i="1" smtClean="0"/>
              <a:t>D</a:t>
            </a:r>
            <a:r>
              <a:rPr lang="en-US" sz="2000" smtClean="0"/>
              <a:t>(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,</a:t>
            </a:r>
            <a:r>
              <a:rPr lang="en-US" sz="2000" i="1" smtClean="0"/>
              <a:t>x</a:t>
            </a:r>
            <a:r>
              <a:rPr lang="en-US" sz="2000" i="1" baseline="-25000" smtClean="0"/>
              <a:t>i</a:t>
            </a:r>
            <a:r>
              <a:rPr lang="en-US" sz="2000" smtClean="0"/>
              <a:t>) among all 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. </a:t>
            </a: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819400" y="1905000"/>
          <a:ext cx="3640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" name="Equation" r:id="rId3" imgW="2577960" imgH="431640" progId="Equation.3">
                  <p:embed/>
                </p:oleObj>
              </mc:Choice>
              <mc:Fallback>
                <p:oleObj name="Equation" r:id="rId3" imgW="25779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905000"/>
                        <a:ext cx="36401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3352800" y="4267200"/>
          <a:ext cx="24034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" name="Equation" r:id="rId5" imgW="1473120" imgH="431640" progId="Equation.3">
                  <p:embed/>
                </p:oleObj>
              </mc:Choice>
              <mc:Fallback>
                <p:oleObj name="Equation" r:id="rId5" imgW="1473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267200"/>
                        <a:ext cx="2403475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Evaluation of the </a:t>
            </a:r>
            <a:br>
              <a:rPr lang="en-US" b="1" dirty="0" smtClean="0"/>
            </a:br>
            <a:r>
              <a:rPr lang="en-US" b="1" dirty="0" smtClean="0"/>
              <a:t>Compatibility Metrics</a:t>
            </a:r>
            <a:endParaRPr lang="en-US" b="1" dirty="0"/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all five metrics, patch pairs that are adjacent in the source image should have the highest compatibility score.  </a:t>
            </a:r>
          </a:p>
          <a:p>
            <a:endParaRPr lang="en-US" smtClean="0"/>
          </a:p>
          <a:p>
            <a:r>
              <a:rPr lang="en-US" smtClean="0"/>
              <a:t>Procedure to compare the effectiveness of the five compatibility metrics:</a:t>
            </a:r>
          </a:p>
          <a:p>
            <a:pPr lvl="1"/>
            <a:r>
              <a:rPr lang="en-US" smtClean="0"/>
              <a:t>For each patch, </a:t>
            </a:r>
            <a:r>
              <a:rPr lang="en-US" i="1" smtClean="0"/>
              <a:t>x</a:t>
            </a:r>
            <a:r>
              <a:rPr lang="en-US" i="1" baseline="-25000" smtClean="0"/>
              <a:t>i</a:t>
            </a:r>
            <a:r>
              <a:rPr lang="en-US" smtClean="0"/>
              <a:t>, find the corresponding patch </a:t>
            </a:r>
            <a:r>
              <a:rPr lang="en-US" i="1" smtClean="0"/>
              <a:t>x</a:t>
            </a:r>
            <a:r>
              <a:rPr lang="en-US" i="1" baseline="-25000" smtClean="0"/>
              <a:t>j</a:t>
            </a:r>
            <a:r>
              <a:rPr lang="en-US" smtClean="0"/>
              <a:t> with the highest compatibility. </a:t>
            </a:r>
          </a:p>
          <a:p>
            <a:pPr lvl="1"/>
            <a:r>
              <a:rPr lang="en-US" smtClean="0"/>
              <a:t>Determine the percentage of cases where the patch’s highest compatibility pair was its true neighbor in the source image.</a:t>
            </a:r>
          </a:p>
          <a:p>
            <a:pPr lvl="1"/>
            <a:r>
              <a:rPr lang="en-US" smtClean="0"/>
              <a:t>Repeat steps #1 and #2 above on 20 source images and average the resulting percentages from step #2 across the 20 images.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Evaluation of the </a:t>
            </a:r>
            <a:br>
              <a:rPr lang="en-US" b="1" dirty="0" smtClean="0"/>
            </a:br>
            <a:r>
              <a:rPr lang="en-US" b="1" dirty="0" smtClean="0"/>
              <a:t>Compatibility Metrics</a:t>
            </a:r>
            <a:endParaRPr lang="en-US" dirty="0"/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Conclusion: </a:t>
            </a:r>
            <a:r>
              <a:rPr lang="en-US" smtClean="0"/>
              <a:t>Dissimilarity-based compatibility best identified neighboring patches.</a:t>
            </a:r>
          </a:p>
        </p:txBody>
      </p:sp>
      <p:pic>
        <p:nvPicPr>
          <p:cNvPr id="109571" name="Picture 3" descr="Comparison of Compatibility Metric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362200"/>
            <a:ext cx="7010400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Evaluation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Although the dissimilarity-based compatibility is the most naïve approach, it performed the best since it focuses on the closest matching pair within the </a:t>
            </a:r>
            <a:r>
              <a:rPr lang="en-US" i="1" dirty="0" smtClean="0"/>
              <a:t>same</a:t>
            </a:r>
            <a:r>
              <a:rPr lang="en-US" dirty="0" smtClean="0"/>
              <a:t> image and not based off the patch boundaries from a set of</a:t>
            </a:r>
            <a:r>
              <a:rPr lang="en-US" i="1" dirty="0" smtClean="0"/>
              <a:t> training</a:t>
            </a:r>
            <a:r>
              <a:rPr lang="en-US" dirty="0" smtClean="0"/>
              <a:t> images.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combination of dissimilarity-based and image statistics based compatibility in Cho </a:t>
            </a:r>
            <a:r>
              <a:rPr lang="en-US" i="1" dirty="0" smtClean="0"/>
              <a:t>et al</a:t>
            </a:r>
            <a:r>
              <a:rPr lang="en-US" dirty="0" smtClean="0"/>
              <a:t>. (2008) is useful for finding the most visually pleasing match not necessary the correct match.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Note: </a:t>
            </a:r>
            <a:r>
              <a:rPr lang="en-US" dirty="0" smtClean="0"/>
              <a:t>Regardless of the metric, compatibility performance is affected by the image content.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Images with more texture variation tend to have higher classification accuracy.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Local Evidence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Local</a:t>
            </a:r>
            <a:r>
              <a:rPr lang="en-US" smtClean="0"/>
              <a:t> </a:t>
            </a:r>
            <a:r>
              <a:rPr lang="en-US" b="1" smtClean="0"/>
              <a:t>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800" smtClean="0"/>
              <a:t>Local evidence determines the image layout and is needed by the loopy belief propagation algorithm.</a:t>
            </a:r>
          </a:p>
          <a:p>
            <a:pPr lvl="1">
              <a:lnSpc>
                <a:spcPct val="80000"/>
              </a:lnSpc>
            </a:pPr>
            <a:r>
              <a:rPr lang="en-US" sz="1600" smtClean="0"/>
              <a:t>It is what steers the reconstructed image </a:t>
            </a:r>
            <a:r>
              <a:rPr lang="en-US" sz="1600" b="1" smtClean="0"/>
              <a:t>x</a:t>
            </a:r>
            <a:r>
              <a:rPr lang="en-US" sz="1600" b="1" i="1" smtClean="0"/>
              <a:t> </a:t>
            </a:r>
            <a:r>
              <a:rPr lang="en-US" sz="1600" smtClean="0"/>
              <a:t>to the low resolution image </a:t>
            </a:r>
            <a:r>
              <a:rPr lang="en-US" sz="1600" b="1" smtClean="0"/>
              <a:t>y</a:t>
            </a:r>
            <a:r>
              <a:rPr lang="en-US" sz="1600" smtClean="0"/>
              <a:t>.  Without it, the loopy belief propagation algorithm generates images the do not conforms to standard image layouts.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1800" smtClean="0"/>
              <a:t>For low resolution image </a:t>
            </a:r>
            <a:r>
              <a:rPr lang="en-US" sz="1800" b="1" smtClean="0"/>
              <a:t>y</a:t>
            </a:r>
            <a:r>
              <a:rPr lang="en-US" sz="1800" smtClean="0"/>
              <a:t> and patch </a:t>
            </a:r>
            <a:r>
              <a:rPr lang="en-US" sz="1800" i="1" smtClean="0"/>
              <a:t>x</a:t>
            </a:r>
            <a:r>
              <a:rPr lang="en-US" sz="1800" i="1" baseline="-25000" smtClean="0"/>
              <a:t>i</a:t>
            </a:r>
            <a:r>
              <a:rPr lang="en-US" sz="1800" smtClean="0"/>
              <a:t>, if </a:t>
            </a:r>
            <a:r>
              <a:rPr lang="en-US" sz="1800" i="1" smtClean="0"/>
              <a:t>x</a:t>
            </a:r>
            <a:r>
              <a:rPr lang="en-US" sz="1800" i="1" baseline="-25000" smtClean="0"/>
              <a:t>i</a:t>
            </a:r>
            <a:r>
              <a:rPr lang="en-US" sz="1800" smtClean="0"/>
              <a:t> is fixed at location </a:t>
            </a:r>
            <a:r>
              <a:rPr lang="en-US" sz="1800" i="1" smtClean="0"/>
              <a:t>l</a:t>
            </a:r>
            <a:r>
              <a:rPr lang="en-US" sz="1800" smtClean="0"/>
              <a:t>, then the local evidence term </a:t>
            </a:r>
            <a:r>
              <a:rPr lang="en-US" sz="1800" i="1" smtClean="0"/>
              <a:t>p</a:t>
            </a:r>
            <a:r>
              <a:rPr lang="en-US" sz="1800" smtClean="0"/>
              <a:t>(</a:t>
            </a:r>
            <a:r>
              <a:rPr lang="en-US" sz="1800" i="1" smtClean="0"/>
              <a:t>y</a:t>
            </a:r>
            <a:r>
              <a:rPr lang="en-US" sz="1800" i="1" baseline="-25000" smtClean="0"/>
              <a:t>i</a:t>
            </a:r>
            <a:r>
              <a:rPr lang="en-US" sz="1800" smtClean="0"/>
              <a:t>|</a:t>
            </a:r>
            <a:r>
              <a:rPr lang="en-US" sz="1800" i="1" smtClean="0"/>
              <a:t>x</a:t>
            </a:r>
            <a:r>
              <a:rPr lang="en-US" sz="1800" i="1" baseline="-25000" smtClean="0"/>
              <a:t>i</a:t>
            </a:r>
            <a:r>
              <a:rPr lang="en-US" sz="1800" smtClean="0"/>
              <a:t>) is defined as: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en-US" sz="1800" smtClean="0"/>
              <a:t>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en-US" sz="1800" smtClean="0"/>
              <a:t>	where </a:t>
            </a:r>
            <a:r>
              <a:rPr lang="en-US" sz="1800" i="1" smtClean="0"/>
              <a:t>m</a:t>
            </a:r>
            <a:r>
              <a:rPr lang="en-US" sz="1800" smtClean="0"/>
              <a:t>(</a:t>
            </a:r>
            <a:r>
              <a:rPr lang="en-US" sz="1800" i="1" smtClean="0"/>
              <a:t>l</a:t>
            </a:r>
            <a:r>
              <a:rPr lang="en-US" sz="1800" smtClean="0"/>
              <a:t>) is the mean color of patch </a:t>
            </a:r>
            <a:r>
              <a:rPr lang="en-US" sz="1800" i="1" smtClean="0"/>
              <a:t>l</a:t>
            </a:r>
            <a:r>
              <a:rPr lang="en-US" sz="1800" smtClean="0"/>
              <a:t>, </a:t>
            </a:r>
            <a:r>
              <a:rPr lang="en-US" sz="1800" i="1" smtClean="0"/>
              <a:t>i</a:t>
            </a:r>
            <a:r>
              <a:rPr lang="en-US" sz="1800" smtClean="0"/>
              <a:t> is the </a:t>
            </a:r>
            <a:r>
              <a:rPr lang="en-US" sz="1800" i="1" smtClean="0"/>
              <a:t>i</a:t>
            </a:r>
            <a:r>
              <a:rPr lang="en-US" sz="1800" baseline="30000" smtClean="0"/>
              <a:t>th</a:t>
            </a:r>
            <a:r>
              <a:rPr lang="en-US" sz="1800" smtClean="0"/>
              <a:t> pixel in the low resolution image </a:t>
            </a:r>
            <a:r>
              <a:rPr lang="en-US" sz="1800" b="1" smtClean="0"/>
              <a:t>y</a:t>
            </a:r>
            <a:r>
              <a:rPr lang="en-US" sz="1800" smtClean="0"/>
              <a:t> as well as the </a:t>
            </a:r>
            <a:r>
              <a:rPr lang="en-US" sz="1800" i="1" smtClean="0"/>
              <a:t>i</a:t>
            </a:r>
            <a:r>
              <a:rPr lang="en-US" sz="1800" baseline="30000" smtClean="0"/>
              <a:t>th</a:t>
            </a:r>
            <a:r>
              <a:rPr lang="en-US" sz="1800" smtClean="0"/>
              <a:t> patch in the reconstructed image, and </a:t>
            </a:r>
            <a:r>
              <a:rPr lang="el-GR" sz="1800" i="1" smtClean="0"/>
              <a:t>σ</a:t>
            </a:r>
            <a:r>
              <a:rPr lang="en-US" sz="1800" i="1" baseline="-25000" smtClean="0"/>
              <a:t>c</a:t>
            </a:r>
            <a:r>
              <a:rPr lang="en-US" sz="1800" smtClean="0"/>
              <a:t>=0.4.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1800" smtClean="0"/>
              <a:t>In the jigsaw puzzle problem, there is no low resolution image </a:t>
            </a:r>
            <a:r>
              <a:rPr lang="en-US" sz="1800" b="1" smtClean="0"/>
              <a:t>y</a:t>
            </a:r>
            <a:r>
              <a:rPr lang="en-US" sz="1800" smtClean="0"/>
              <a:t>.  Two strategies to emulate the low resolution image are:</a:t>
            </a:r>
          </a:p>
          <a:p>
            <a:pPr lvl="1">
              <a:lnSpc>
                <a:spcPct val="80000"/>
              </a:lnSpc>
            </a:pPr>
            <a:r>
              <a:rPr lang="en-US" sz="1600" smtClean="0"/>
              <a:t>Dense-and-Noisy Local Evidence</a:t>
            </a:r>
          </a:p>
          <a:p>
            <a:pPr lvl="1">
              <a:lnSpc>
                <a:spcPct val="80000"/>
              </a:lnSpc>
            </a:pPr>
            <a:r>
              <a:rPr lang="en-US" sz="1600" smtClean="0"/>
              <a:t>Sparse-and-Accurate Local Evidence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370263" y="3308350"/>
          <a:ext cx="22098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7" name="Equation" r:id="rId3" imgW="1625400" imgH="419040" progId="Equation.3">
                  <p:embed/>
                </p:oleObj>
              </mc:Choice>
              <mc:Fallback>
                <p:oleObj name="Equation" r:id="rId3" imgW="16254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3308350"/>
                        <a:ext cx="2209800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Dense-and-Noisy Local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Summary: </a:t>
            </a:r>
            <a:r>
              <a:rPr lang="en-US" dirty="0" smtClean="0"/>
              <a:t>A set of patches in an image can be represented as a patch histogram.  From there, an algorithm learns the correspondence between the patch histogram and a low resolution image.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To train their algorithm, Cho </a:t>
            </a:r>
            <a:r>
              <a:rPr lang="en-US" i="1" dirty="0" smtClean="0"/>
              <a:t>et al.</a:t>
            </a:r>
            <a:r>
              <a:rPr lang="en-US" dirty="0" smtClean="0"/>
              <a:t> used 15,000 source images with a total of 8,500,000 patches.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When clustering the patches, there are two primary patch representations used: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Color-Based (i.e. RGB)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Gradient-Based (i.e. Directional change in intensity or color of an image)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Patch Histogram – Defining </a:t>
            </a:r>
            <a:br>
              <a:rPr lang="en-US" b="1" dirty="0" smtClean="0"/>
            </a:br>
            <a:r>
              <a:rPr lang="en-US" b="1" dirty="0" smtClean="0"/>
              <a:t>the Histogram Bins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Standard histograms sort data into disjoint bins (i.e. sets)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Instead of using parametric values to define the bins, the Patch Histogram Algorithm defines bins based off clustering.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Using the 15,000 training images and a two step clustering process, </a:t>
            </a:r>
            <a:r>
              <a:rPr lang="en-US" i="1" dirty="0" smtClean="0"/>
              <a:t>N </a:t>
            </a:r>
            <a:r>
              <a:rPr lang="en-US" dirty="0" smtClean="0"/>
              <a:t>(e.g. 200) global cluster centers are found.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Clustering Algorithm: K-Means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When analyzing images other than the 15,000 training images, the images patches can then be placed into each of N bins/cluster centers to create a </a:t>
            </a:r>
            <a:r>
              <a:rPr lang="en-US" i="1" dirty="0" smtClean="0"/>
              <a:t>Patch Histogram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Patch Histogram Examples</a:t>
            </a:r>
          </a:p>
        </p:txBody>
      </p:sp>
      <p:pic>
        <p:nvPicPr>
          <p:cNvPr id="116738" name="Content Placeholder 3" descr="Patch Histogram Examp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055" y="989013"/>
            <a:ext cx="3107890" cy="5135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Jigsaw Puzzle Solver Applicability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and existing applications of the jigsaw puzzle problem include:</a:t>
            </a:r>
          </a:p>
          <a:p>
            <a:pPr lvl="1"/>
            <a:r>
              <a:rPr lang="en-US" b="1" dirty="0" smtClean="0"/>
              <a:t>Computer Forensics</a:t>
            </a:r>
            <a:r>
              <a:rPr lang="en-US" dirty="0" smtClean="0"/>
              <a:t>: Reconstructing deleted JPEG, block-based images [2]</a:t>
            </a:r>
          </a:p>
          <a:p>
            <a:pPr lvl="1"/>
            <a:r>
              <a:rPr lang="en-US" b="1" dirty="0" smtClean="0"/>
              <a:t>Document Investigation</a:t>
            </a:r>
            <a:r>
              <a:rPr lang="en-US" dirty="0" smtClean="0"/>
              <a:t>: Reconstruct shredded documents [3]</a:t>
            </a:r>
          </a:p>
          <a:p>
            <a:pPr lvl="1"/>
            <a:r>
              <a:rPr lang="en-US" b="1" dirty="0" smtClean="0"/>
              <a:t>Bioinformatics</a:t>
            </a:r>
            <a:r>
              <a:rPr lang="en-US" dirty="0" smtClean="0"/>
              <a:t>: DNA/RNA modelling and reconstruction [4]</a:t>
            </a:r>
          </a:p>
          <a:p>
            <a:pPr lvl="1"/>
            <a:r>
              <a:rPr lang="en-US" b="1" dirty="0" smtClean="0"/>
              <a:t>Archeology</a:t>
            </a:r>
            <a:r>
              <a:rPr lang="en-US" dirty="0" smtClean="0"/>
              <a:t>: Reconstruction of damaged relics [5]</a:t>
            </a:r>
          </a:p>
          <a:p>
            <a:pPr lvl="1"/>
            <a:r>
              <a:rPr lang="en-US" b="1" dirty="0" smtClean="0"/>
              <a:t>Audio Processing</a:t>
            </a:r>
            <a:r>
              <a:rPr lang="en-US" dirty="0" smtClean="0"/>
              <a:t>: Voice descrambling [6]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41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Properties of Patch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Individual patch clusters are more likely to occur at different parts of an image.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Example: </a:t>
            </a:r>
            <a:r>
              <a:rPr lang="en-US" dirty="0" smtClean="0"/>
              <a:t>Bright and blue clusters are more likely to occur near the top of an image due to the sky and lighting.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Above are the 20 most common color patch clusters along with the probability of those patches occurring throughout the image.</a:t>
            </a:r>
            <a:endParaRPr lang="en-US" dirty="0"/>
          </a:p>
        </p:txBody>
      </p:sp>
      <p:pic>
        <p:nvPicPr>
          <p:cNvPr id="117763" name="Picture 3" descr="Patch Color Probabiliti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819400"/>
            <a:ext cx="4038600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Low Resolution Image Estimation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the 15,000 training images, a linear regression function </a:t>
            </a:r>
            <a:r>
              <a:rPr lang="en-US" i="1" smtClean="0"/>
              <a:t>A</a:t>
            </a:r>
            <a:r>
              <a:rPr lang="en-US" smtClean="0"/>
              <a:t> is created.  </a:t>
            </a:r>
          </a:p>
          <a:p>
            <a:pPr lvl="1"/>
            <a:r>
              <a:rPr lang="en-US" smtClean="0"/>
              <a:t>Using the trained function </a:t>
            </a:r>
            <a:r>
              <a:rPr lang="en-US" i="1" smtClean="0"/>
              <a:t>A</a:t>
            </a:r>
            <a:r>
              <a:rPr lang="en-US" smtClean="0"/>
              <a:t>, any patch histogram </a:t>
            </a:r>
            <a:r>
              <a:rPr lang="en-US" i="1" smtClean="0"/>
              <a:t>h</a:t>
            </a:r>
            <a:r>
              <a:rPr lang="en-US" smtClean="0"/>
              <a:t> can be mapped to a corresponding low resolution image </a:t>
            </a:r>
            <a:r>
              <a:rPr lang="en-US" b="1" smtClean="0"/>
              <a:t>y</a:t>
            </a:r>
            <a:r>
              <a:rPr lang="en-US" smtClean="0"/>
              <a:t>. </a:t>
            </a:r>
          </a:p>
          <a:p>
            <a:pPr lvl="1"/>
            <a:endParaRPr lang="en-US" smtClean="0"/>
          </a:p>
          <a:p>
            <a:r>
              <a:rPr lang="en-US" b="1" smtClean="0"/>
              <a:t>Conclusion: </a:t>
            </a:r>
            <a:r>
              <a:rPr lang="en-US" smtClean="0"/>
              <a:t>An unsorted set of image patches contains spatial information about the source image.</a:t>
            </a:r>
          </a:p>
          <a:p>
            <a:pPr lvl="1"/>
            <a:r>
              <a:rPr lang="en-US" i="1" smtClean="0"/>
              <a:t>Possible Explanation</a:t>
            </a:r>
            <a:r>
              <a:rPr lang="en-US" smtClean="0"/>
              <a:t>: In any image, there are potentially enough structural regularities that a set of patches capture basic geometric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Low Resolution Image </a:t>
            </a:r>
            <a:br>
              <a:rPr lang="en-US" b="1" dirty="0" smtClean="0"/>
            </a:br>
            <a:r>
              <a:rPr lang="en-US" b="1" dirty="0" smtClean="0"/>
              <a:t>Estimation Examples</a:t>
            </a:r>
            <a:endParaRPr lang="en-US" b="1" dirty="0"/>
          </a:p>
        </p:txBody>
      </p:sp>
      <p:pic>
        <p:nvPicPr>
          <p:cNvPr id="119810" name="Content Placeholder 3" descr="Estimate Low Resolution Image Examp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899" y="989013"/>
            <a:ext cx="4738202" cy="5135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Sparse-and-Accurate Local Evidence</a:t>
            </a:r>
          </a:p>
        </p:txBody>
      </p:sp>
      <p:sp>
        <p:nvSpPr>
          <p:cNvPr id="1208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Most puzzle mapping algorithms solve the puzzle in two steps. </a:t>
            </a:r>
          </a:p>
          <a:p>
            <a:pPr lvl="1"/>
            <a:r>
              <a:rPr lang="en-US" smtClean="0"/>
              <a:t>Frame (i.e. border) pieces are assembled first.</a:t>
            </a:r>
          </a:p>
          <a:p>
            <a:pPr lvl="1"/>
            <a:r>
              <a:rPr lang="en-US" smtClean="0"/>
              <a:t>Interior is filled in second with a greedy algorithm</a:t>
            </a:r>
          </a:p>
          <a:p>
            <a:pPr lvl="1">
              <a:buFont typeface="Wingdings 3" pitchFamily="18" charset="2"/>
              <a:buNone/>
            </a:pPr>
            <a:endParaRPr lang="en-US" smtClean="0"/>
          </a:p>
          <a:p>
            <a:r>
              <a:rPr lang="en-US" smtClean="0"/>
              <a:t>Spare-and-accurate is an extension of the general puzzle solving strategy fixing </a:t>
            </a:r>
            <a:r>
              <a:rPr lang="en-US" i="1" smtClean="0"/>
              <a:t>n</a:t>
            </a:r>
            <a:r>
              <a:rPr lang="en-US" smtClean="0"/>
              <a:t> patches at their correct position in the puzzle.</a:t>
            </a:r>
          </a:p>
          <a:p>
            <a:endParaRPr lang="en-US" smtClean="0"/>
          </a:p>
          <a:p>
            <a:r>
              <a:rPr lang="en-US" smtClean="0"/>
              <a:t>As more anchor patches are added, the puzzle solver accuracy increases.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Solving the Jigsaw Puzzle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Quantifying Puzzle Solving Performance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No consensus exists for quantifying the performance of a puzzle reconstruction algorithm.  In this paper, the authors propose three metrics.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Direct Comparison </a:t>
            </a:r>
            <a:r>
              <a:rPr lang="en-US" dirty="0" smtClean="0"/>
              <a:t>– The percentage of patches in the reconstructed image that match their location in the </a:t>
            </a:r>
            <a:r>
              <a:rPr lang="en-US" i="1" dirty="0" smtClean="0"/>
              <a:t>ground-truth</a:t>
            </a:r>
            <a:r>
              <a:rPr lang="en-US" dirty="0" smtClean="0"/>
              <a:t> (i.e. source) image.  Most naïve approach.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Cluster Comparison </a:t>
            </a:r>
            <a:r>
              <a:rPr lang="en-US" dirty="0" smtClean="0"/>
              <a:t>– The patches in the ground-truth and reconstructed images are mapped to their corresponding clusters in the patch histogram.  The comparison algorithm determines the percentage of patch locations where the ground-truth and reconstructed image patches belong to the same cluster.</a:t>
            </a:r>
            <a:endParaRPr lang="en-US" b="1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Neighbor Comparison </a:t>
            </a:r>
            <a:r>
              <a:rPr lang="en-US" dirty="0" smtClean="0"/>
              <a:t>– The percentage of neighbor patches (left/right/down/up) that are correctly assigned to the corresponding patch in the source image.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All three approaches have advantages and disadvantages.  Hence, the true reconstructed image quality is a combination of all three metrics.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Reconstruction with Dense-and-Noisy </a:t>
            </a:r>
            <a:br>
              <a:rPr lang="en-US" b="1" dirty="0" smtClean="0"/>
            </a:br>
            <a:r>
              <a:rPr lang="en-US" b="1" dirty="0" smtClean="0"/>
              <a:t>Local Evidence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Puzzle solving using an estimated low resolution image provided results that still lead to distorted images.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the 20 trial images, below is a comparison of the reconstruction accuracy using the three previously described metrics.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From the graph alone, it is not easy to visualize the quality of reconstruction.</a:t>
            </a:r>
          </a:p>
        </p:txBody>
      </p:sp>
      <p:pic>
        <p:nvPicPr>
          <p:cNvPr id="123907" name="Picture 3" descr="Dense-and-Noisy Local Evidenc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895600"/>
            <a:ext cx="36576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Reconstruction Using Dense-and-Noisy Local Evidence Examples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200" dirty="0" smtClean="0"/>
              <a:t>Significant lateral shifting occurred in both reconstructed images.</a:t>
            </a:r>
          </a:p>
        </p:txBody>
      </p:sp>
      <p:pic>
        <p:nvPicPr>
          <p:cNvPr id="124931" name="Picture 3" descr="Dense-and-Noisy Local Evidence Reconstructed Imag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295400"/>
            <a:ext cx="5638800" cy="42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Reconstruction with Sparse-and-Accurate Local Evidence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Sparse-and-accurate places a set of </a:t>
            </a:r>
            <a:r>
              <a:rPr lang="en-US" i="1" dirty="0" smtClean="0"/>
              <a:t>k</a:t>
            </a:r>
            <a:r>
              <a:rPr lang="en-US" dirty="0" smtClean="0"/>
              <a:t> anchor patches at their correct location in the image and subsequently reconstructs the image around them.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Two factors affect this approach: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/>
              <a:t>Number of Anchor Patches </a:t>
            </a:r>
            <a:r>
              <a:rPr lang="en-US" dirty="0" smtClean="0"/>
              <a:t>– The more anchor patches, the better the reconstruction.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/>
              <a:t>Spacing of the Anchor Patches</a:t>
            </a:r>
            <a:r>
              <a:rPr lang="en-US" dirty="0" smtClean="0"/>
              <a:t> – The more evenly spaced the anchor patches, the better the reconstruction.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Question: </a:t>
            </a:r>
            <a:r>
              <a:rPr lang="en-US" dirty="0" smtClean="0"/>
              <a:t>If the patch locations are by definition unknown, how can they be fixed in their correct location?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Answer: </a:t>
            </a:r>
            <a:r>
              <a:rPr lang="en-US" dirty="0" smtClean="0"/>
              <a:t>Given </a:t>
            </a:r>
            <a:r>
              <a:rPr lang="en-US" i="1" dirty="0" smtClean="0"/>
              <a:t>N</a:t>
            </a:r>
            <a:r>
              <a:rPr lang="en-US" dirty="0" smtClean="0"/>
              <a:t> patches in the source image and the </a:t>
            </a:r>
            <a:r>
              <a:rPr lang="en-US" i="1" dirty="0" smtClean="0"/>
              <a:t>k</a:t>
            </a:r>
            <a:r>
              <a:rPr lang="en-US" dirty="0" smtClean="0"/>
              <a:t> predefined anchor points, the number of possible patch permutations is: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810000" y="5638800"/>
          <a:ext cx="1497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Equation" r:id="rId3" imgW="914400" imgH="419040" progId="Equation.3">
                  <p:embed/>
                </p:oleObj>
              </mc:Choice>
              <mc:Fallback>
                <p:oleObj name="Equation" r:id="rId3" imgW="9144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638800"/>
                        <a:ext cx="14970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Combination of Noisy-and-Dense and Spare-and-Accurate Image Construction</a:t>
            </a:r>
            <a:endParaRPr lang="en-US" b="1" dirty="0"/>
          </a:p>
        </p:txBody>
      </p:sp>
      <p:sp>
        <p:nvSpPr>
          <p:cNvPr id="1269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third option is to combine the noisy-and-dense and sparse-and-accurate approaches to see if their combination leads to superior results than the two approaches alone.</a:t>
            </a:r>
          </a:p>
          <a:p>
            <a:endParaRPr lang="en-US" smtClean="0"/>
          </a:p>
          <a:p>
            <a:r>
              <a:rPr lang="en-US" b="1" smtClean="0"/>
              <a:t>Comparison Baseline: </a:t>
            </a:r>
            <a:r>
              <a:rPr lang="en-US" smtClean="0"/>
              <a:t>Use a true low resolution version of the image and the Image Patch Transform described in Cho </a:t>
            </a:r>
            <a:r>
              <a:rPr lang="en-US" i="1" smtClean="0"/>
              <a:t>et al. </a:t>
            </a:r>
            <a:r>
              <a:rPr lang="en-US" smtClean="0"/>
              <a:t>(2008).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Pairwise Affinity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Definition: </a:t>
                </a:r>
                <a:r>
                  <a:rPr lang="en-US" dirty="0" smtClean="0"/>
                  <a:t>Quantifies the similarity/compatibility between two patches. 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Between two pieces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there are 4 pairwise affinity values when rotation is not allowed and  16 when rotation is allowed.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Metrics of particular interest in the literature include:</a:t>
                </a:r>
              </a:p>
              <a:p>
                <a:pPr lvl="1"/>
                <a:r>
                  <a:rPr lang="en-US" dirty="0" smtClean="0"/>
                  <a:t>Dissimilarity-based Compatibility</a:t>
                </a:r>
              </a:p>
              <a:p>
                <a:pPr lvl="1"/>
                <a:r>
                  <a:rPr lang="en-US" dirty="0" smtClean="0"/>
                  <a:t>“Best Buddies” Metric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227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Comparison of Sparse-and-Accurate Techniques</a:t>
            </a:r>
            <a:endParaRPr lang="en-US" b="1" dirty="0"/>
          </a:p>
        </p:txBody>
      </p:sp>
      <p:pic>
        <p:nvPicPr>
          <p:cNvPr id="128002" name="Content Placeholder 3" descr="Sparse-and-Accurate Result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841" y="989013"/>
            <a:ext cx="6548318" cy="5135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Conclusions</a:t>
            </a:r>
          </a:p>
        </p:txBody>
      </p:sp>
      <p:sp>
        <p:nvSpPr>
          <p:cNvPr id="1290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Summary: For 6 or more anchor points, sparse-and-accurate local evidence provided similar or better results than the Image Patch Transform using a true low resolution image.</a:t>
            </a:r>
          </a:p>
          <a:p>
            <a:endParaRPr lang="en-US" smtClean="0"/>
          </a:p>
          <a:p>
            <a:r>
              <a:rPr lang="en-US" smtClean="0"/>
              <a:t>For a low number of anchor points, using an estimated low resolution image improved the results.</a:t>
            </a:r>
          </a:p>
          <a:p>
            <a:endParaRPr lang="en-US" smtClean="0"/>
          </a:p>
          <a:p>
            <a:r>
              <a:rPr lang="en-US" smtClean="0"/>
              <a:t>For larger numbers of anchor points, it is better to have</a:t>
            </a:r>
            <a:r>
              <a:rPr lang="en-US" b="1" smtClean="0"/>
              <a:t> </a:t>
            </a:r>
            <a:r>
              <a:rPr lang="en-US" b="1" u="sng" smtClean="0"/>
              <a:t>no</a:t>
            </a:r>
            <a:r>
              <a:rPr lang="en-US" smtClean="0"/>
              <a:t> estimated low resolution image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et al. “A probabilistic Image Jigsaw Puzzle Solver.” (2010)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et al. “The Patch Transform and Its Application to Image Editing.” (2008)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Cottrell, Gary. “Lecture: Introduction to Loopy Belief Propagation” University of California, San Diego. Link: </a:t>
            </a:r>
            <a:r>
              <a:rPr lang="en-US" dirty="0" smtClean="0">
                <a:hlinkClick r:id="rId2"/>
              </a:rPr>
              <a:t>http://cseweb.ucsd.edu/classes/sp06/cse151/lectures/belief-propagation.pdf</a:t>
            </a:r>
            <a:r>
              <a:rPr lang="en-US" dirty="0" smtClean="0"/>
              <a:t>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/>
              <a:t>Mondal</a:t>
            </a:r>
            <a:r>
              <a:rPr lang="en-US" dirty="0" smtClean="0"/>
              <a:t> et al. “Robust Solvers for Square Jigsaw Puzzles.” (2013).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Papoulis,  A. &amp; </a:t>
            </a:r>
            <a:r>
              <a:rPr lang="en-US" dirty="0" err="1" smtClean="0"/>
              <a:t>Pillai</a:t>
            </a:r>
            <a:r>
              <a:rPr lang="en-US" dirty="0" smtClean="0"/>
              <a:t>, S. </a:t>
            </a:r>
            <a:r>
              <a:rPr lang="en-US" dirty="0" err="1" smtClean="0"/>
              <a:t>Unnikrishna</a:t>
            </a:r>
            <a:r>
              <a:rPr lang="en-US" dirty="0" smtClean="0"/>
              <a:t>. “Probability, Random Variables, and Stochastic Processes.” Fourth Edition. 2001.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/>
              <a:t>Rish</a:t>
            </a:r>
            <a:r>
              <a:rPr lang="en-US" dirty="0" smtClean="0"/>
              <a:t>, Irina. “A Tutorial on Inference and Learning in Bayesian Networks”.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/>
              <a:t>Yedidia</a:t>
            </a:r>
            <a:r>
              <a:rPr lang="en-US" dirty="0" smtClean="0"/>
              <a:t> et al. “Understanding Belief Propagation and its Generalizations.” (2001).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“Best Buddies” Metric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9012"/>
                <a:ext cx="8229600" cy="5221287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b="1" dirty="0"/>
                  <a:t>Summary: </a:t>
                </a:r>
                <a:r>
                  <a:rPr lang="en-US" dirty="0"/>
                  <a:t>Two patches are best buddies if they are more similar to each other on their respective sides than they are two any other pieces</a:t>
                </a:r>
                <a:r>
                  <a:rPr lang="en-US" dirty="0" smtClean="0"/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endParaRPr lang="en-US" sz="500" dirty="0"/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 smtClean="0"/>
                  <a:t>Hence, given patches,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are said to be “best buddies” if and only if two conditions hold: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endParaRPr lang="en-US" sz="400" dirty="0"/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𝑃𝑎𝑡𝑐h𝑒𝑠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≥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en-US" dirty="0" smtClean="0"/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𝑃𝑎𝑡𝑐h𝑒𝑠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≥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endParaRPr lang="en-US" sz="400" dirty="0"/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 smtClean="0"/>
                  <a:t>Where:</a:t>
                </a:r>
                <a:endParaRPr lang="en-US" b="0" i="1" dirty="0" smtClean="0">
                  <a:latin typeface="Cambria Math"/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𝐶</m:t>
                    </m:r>
                    <m:r>
                      <a:rPr lang="en-US" sz="25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5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5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5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 smtClean="0"/>
                  <a:t> – </a:t>
                </a:r>
                <a:r>
                  <a:rPr lang="en-US" sz="2500" dirty="0"/>
                  <a:t>Compatibility between </a:t>
                </a:r>
                <a:r>
                  <a:rPr lang="en-US" sz="2500" dirty="0" smtClean="0"/>
                  <a:t>patches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500" dirty="0" smtClean="0"/>
                  <a:t> on 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5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𝑃𝑎𝑡𝑐h𝑒𝑠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– Set of all patches in the puzzle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–</a:t>
                </a:r>
                <a:r>
                  <a:rPr lang="en-US" dirty="0" smtClean="0"/>
                  <a:t> One of the four sides (e.g. top, bottom, left, right)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will be placed assuming no rotation.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this represents the complementary 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.  For example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“left”,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would be “right”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endParaRPr lang="en-US" sz="5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9012"/>
                <a:ext cx="8229600" cy="5221287"/>
              </a:xfrm>
              <a:blipFill rotWithShape="1">
                <a:blip r:embed="rId2"/>
                <a:stretch>
                  <a:fillRect l="-222" t="-23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6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Existing Square Jigsaw Puzzle Approaches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Resolution “Solution Image” [8]</a:t>
            </a:r>
          </a:p>
          <a:p>
            <a:r>
              <a:rPr lang="en-US" dirty="0" smtClean="0"/>
              <a:t>“Dense and Noisy” [7]</a:t>
            </a:r>
          </a:p>
          <a:p>
            <a:r>
              <a:rPr lang="en-US" dirty="0" smtClean="0"/>
              <a:t>“Sparse and Accurate” [7]</a:t>
            </a:r>
          </a:p>
          <a:p>
            <a:r>
              <a:rPr lang="en-US" dirty="0" smtClean="0"/>
              <a:t>Greedy Algorithm [10]</a:t>
            </a:r>
          </a:p>
          <a:p>
            <a:r>
              <a:rPr lang="en-US" dirty="0" smtClean="0"/>
              <a:t>Genetic Algorithm [9]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Dense and Noisy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by Cho et. al. in [7]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Overview: </a:t>
            </a:r>
            <a:r>
              <a:rPr lang="en-US" dirty="0" smtClean="0"/>
              <a:t>In Cho et. al.’s work in [8], they assumed access to a correct, low resolution version of the original image.</a:t>
            </a:r>
          </a:p>
          <a:p>
            <a:pPr lvl="1"/>
            <a:r>
              <a:rPr lang="en-US" dirty="0" smtClean="0"/>
              <a:t>In many real world applications, such a low resolution image is not available.</a:t>
            </a:r>
          </a:p>
          <a:p>
            <a:endParaRPr lang="en-US" dirty="0" smtClean="0"/>
          </a:p>
          <a:p>
            <a:r>
              <a:rPr lang="en-US" b="1" dirty="0" smtClean="0"/>
              <a:t>Solution:</a:t>
            </a:r>
            <a:r>
              <a:rPr lang="en-US" dirty="0" smtClean="0"/>
              <a:t> Estimate a low resolution image from a “bag of patches.”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</a:t>
            </a:r>
            <a:r>
              <a:rPr lang="en-US" b="1" dirty="0" smtClean="0"/>
              <a:t>References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527529"/>
              </p:ext>
            </p:extLst>
          </p:nvPr>
        </p:nvGraphicFramePr>
        <p:xfrm>
          <a:off x="587230" y="1006680"/>
          <a:ext cx="8204432" cy="545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009"/>
                <a:gridCol w="7449423"/>
              </a:tblGrid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Erik D.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Demaine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and Martin L.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Demaine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“Jigsaw Puzzles, Edge Matching, and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Polyomino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Packing: Connections and Complexity”, Graphs and Combinatorics, volume 23 (Supplement), June 2007, pages 195–208.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9226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[2]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Simson L.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Garfinkel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2010. Digital forensics research: The next 10 years.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Digit. 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Investig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7 (August 2010), S64-S73. DOI=http://dx.doi.org/10.1016/j.diin.2010.05.009</a:t>
                      </a:r>
                      <a:endParaRPr lang="en-US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[3]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Liangjia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Zongtan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Zhou, and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Dewen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Hu. 2008. Globally Consistent Reconstruction of Ripped-Up Documents.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Trans. Pattern Anal. Mach. 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30, 1 (January 2008), 1-13.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[4]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dirty="0" err="1" smtClean="0"/>
                        <a:t>Marande</a:t>
                      </a:r>
                      <a:r>
                        <a:rPr lang="en-US" dirty="0" smtClean="0"/>
                        <a:t>, W., </a:t>
                      </a:r>
                      <a:r>
                        <a:rPr lang="en-US" dirty="0" err="1" smtClean="0"/>
                        <a:t>andBurger</a:t>
                      </a:r>
                      <a:r>
                        <a:rPr lang="en-US" dirty="0" smtClean="0"/>
                        <a:t>, G. 2007. Mitochondrial DNA as a genomic jigsaw puzzle. Science 318:415.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[5]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Benedict J. Brown, Corey Toler-Franklin, Diego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Nehab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Michael Burns, David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Dobkin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Andreas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Vlachopoulos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Christos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Doumas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Szymon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Rusinkiewicz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Tim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Weyrich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2008. A system for high-volume acquisition and matching of fresco fragments: reassembling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wall paintings. In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SIGGRAPH 2008 papers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(SIGGRAPH '08). ACM, New York, NY, USA, , Article 84 , 9 pages.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1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su_powerpoint template 1">
  <a:themeElements>
    <a:clrScheme name="sjsu_powerpoint template 1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sjsu_powerpoint template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jsu_powerpoint template 1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Pang and Hammoudeh - What's Cooking Project Presentation - Unhidden</Template>
  <TotalTime>2165</TotalTime>
  <Words>3720</Words>
  <Application>Microsoft Office PowerPoint</Application>
  <PresentationFormat>On-screen Show (4:3)</PresentationFormat>
  <Paragraphs>445</Paragraphs>
  <Slides>52</Slides>
  <Notes>0</Notes>
  <HiddenSlides>22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sjsu_powerpoint template 1</vt:lpstr>
      <vt:lpstr>Equation</vt:lpstr>
      <vt:lpstr>Square Jigsaw Puzzle Solver Literature Review</vt:lpstr>
      <vt:lpstr>Problem Description</vt:lpstr>
      <vt:lpstr>Square Jigsaw Puzzle Example</vt:lpstr>
      <vt:lpstr>Jigsaw Puzzle Solver Applicability</vt:lpstr>
      <vt:lpstr>Pairwise Affinity</vt:lpstr>
      <vt:lpstr>“Best Buddies” Metric</vt:lpstr>
      <vt:lpstr>Existing Square Jigsaw Puzzle Approaches</vt:lpstr>
      <vt:lpstr>Dense and Noisy</vt:lpstr>
      <vt:lpstr>List of References</vt:lpstr>
      <vt:lpstr>List of References (Continued)</vt:lpstr>
      <vt:lpstr>List of References (Continued)</vt:lpstr>
      <vt:lpstr>Pairwise Affinity</vt:lpstr>
      <vt:lpstr>Graphical Model of the  Jigsaw Puzzle Problem</vt:lpstr>
      <vt:lpstr>Background</vt:lpstr>
      <vt:lpstr>Previous Research into the Graphical Model and New Extensions</vt:lpstr>
      <vt:lpstr>Conditional Probability Review</vt:lpstr>
      <vt:lpstr>Random Variables Review</vt:lpstr>
      <vt:lpstr>Random Variables Review</vt:lpstr>
      <vt:lpstr>Example of a Continuous PDF and  CDF Using the Normal Distribution</vt:lpstr>
      <vt:lpstr>Random Variables Review</vt:lpstr>
      <vt:lpstr>Markov Random Field (MRF)</vt:lpstr>
      <vt:lpstr>Markov Random Field  in Computer Vision</vt:lpstr>
      <vt:lpstr>Markov Random Field (II)</vt:lpstr>
      <vt:lpstr>Image Patch Transform</vt:lpstr>
      <vt:lpstr>Belief Propagation</vt:lpstr>
      <vt:lpstr>A Simple Bayesian Network</vt:lpstr>
      <vt:lpstr>Belief Propagation</vt:lpstr>
      <vt:lpstr>Loopy Belief Propagation (LBP)</vt:lpstr>
      <vt:lpstr>Patch Compatibility</vt:lpstr>
      <vt:lpstr>Pairwise Patch Compatibility</vt:lpstr>
      <vt:lpstr>Dissimilarity-Based Compatibility</vt:lpstr>
      <vt:lpstr>Evaluation of the  Compatibility Metrics</vt:lpstr>
      <vt:lpstr>Evaluation of the  Compatibility Metrics</vt:lpstr>
      <vt:lpstr>Evaluation Notes</vt:lpstr>
      <vt:lpstr>Local Evidence</vt:lpstr>
      <vt:lpstr>Local Evidence</vt:lpstr>
      <vt:lpstr>Dense-and-Noisy Local Evidence</vt:lpstr>
      <vt:lpstr>Patch Histogram – Defining  the Histogram Bins</vt:lpstr>
      <vt:lpstr>Patch Histogram Examples</vt:lpstr>
      <vt:lpstr>Properties of Patch Clusters</vt:lpstr>
      <vt:lpstr>Low Resolution Image Estimation</vt:lpstr>
      <vt:lpstr>Low Resolution Image  Estimation Examples</vt:lpstr>
      <vt:lpstr>Sparse-and-Accurate Local Evidence</vt:lpstr>
      <vt:lpstr>Solving the Jigsaw Puzzle</vt:lpstr>
      <vt:lpstr>Quantifying Puzzle Solving Performance</vt:lpstr>
      <vt:lpstr>Reconstruction with Dense-and-Noisy  Local Evidence</vt:lpstr>
      <vt:lpstr>Reconstruction Using Dense-and-Noisy Local Evidence Examples</vt:lpstr>
      <vt:lpstr>Reconstruction with Sparse-and-Accurate Local Evidence</vt:lpstr>
      <vt:lpstr>Combination of Noisy-and-Dense and Spare-and-Accurate Image Construction</vt:lpstr>
      <vt:lpstr>Comparison of Sparse-and-Accurate Techniques</vt:lpstr>
      <vt:lpstr>Conclusions</vt:lpstr>
      <vt:lpstr>References</vt:lpstr>
    </vt:vector>
  </TitlesOfParts>
  <Company>Drexel 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Image Jigsaw Puzzle Solver</dc:title>
  <dc:creator>Zayd</dc:creator>
  <cp:lastModifiedBy>Zayd</cp:lastModifiedBy>
  <cp:revision>331</cp:revision>
  <dcterms:created xsi:type="dcterms:W3CDTF">2014-05-26T00:58:59Z</dcterms:created>
  <dcterms:modified xsi:type="dcterms:W3CDTF">2016-02-22T00:19:07Z</dcterms:modified>
</cp:coreProperties>
</file>